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23.xml" ContentType="application/vnd.openxmlformats-officedocument.presentationml.notesSlide+xml"/>
  <Override PartName="/ppt/tags/tag28.xml" ContentType="application/vnd.openxmlformats-officedocument.presentationml.tags+xml"/>
  <Override PartName="/ppt/notesSlides/notesSlide24.xml" ContentType="application/vnd.openxmlformats-officedocument.presentationml.notesSlide+xml"/>
  <Override PartName="/ppt/tags/tag29.xml" ContentType="application/vnd.openxmlformats-officedocument.presentationml.tags+xml"/>
  <Override PartName="/ppt/notesSlides/notesSlide25.xml" ContentType="application/vnd.openxmlformats-officedocument.presentationml.notesSlide+xml"/>
  <Override PartName="/ppt/tags/tag30.xml" ContentType="application/vnd.openxmlformats-officedocument.presentationml.tags+xml"/>
  <Override PartName="/ppt/notesSlides/notesSlide26.xml" ContentType="application/vnd.openxmlformats-officedocument.presentationml.notesSlide+xml"/>
  <Override PartName="/ppt/tags/tag31.xml" ContentType="application/vnd.openxmlformats-officedocument.presentationml.tags+xml"/>
  <Override PartName="/ppt/notesSlides/notesSlide2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8.xml" ContentType="application/vnd.openxmlformats-officedocument.presentationml.notesSlide+xml"/>
  <Override PartName="/ppt/tags/tag34.xml" ContentType="application/vnd.openxmlformats-officedocument.presentationml.tags+xml"/>
  <Override PartName="/ppt/notesSlides/notesSlide29.xml" ContentType="application/vnd.openxmlformats-officedocument.presentationml.notesSlide+xml"/>
  <Override PartName="/ppt/tags/tag35.xml" ContentType="application/vnd.openxmlformats-officedocument.presentationml.tags+xml"/>
  <Override PartName="/ppt/notesSlides/notesSlide30.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33"/>
  </p:notesMasterIdLst>
  <p:sldIdLst>
    <p:sldId id="259" r:id="rId2"/>
    <p:sldId id="393" r:id="rId3"/>
    <p:sldId id="306" r:id="rId4"/>
    <p:sldId id="422" r:id="rId5"/>
    <p:sldId id="423" r:id="rId6"/>
    <p:sldId id="424" r:id="rId7"/>
    <p:sldId id="420" r:id="rId8"/>
    <p:sldId id="425" r:id="rId9"/>
    <p:sldId id="394" r:id="rId10"/>
    <p:sldId id="400" r:id="rId11"/>
    <p:sldId id="444" r:id="rId12"/>
    <p:sldId id="426" r:id="rId13"/>
    <p:sldId id="445" r:id="rId14"/>
    <p:sldId id="427" r:id="rId15"/>
    <p:sldId id="428" r:id="rId16"/>
    <p:sldId id="429" r:id="rId17"/>
    <p:sldId id="401" r:id="rId18"/>
    <p:sldId id="430" r:id="rId19"/>
    <p:sldId id="431" r:id="rId20"/>
    <p:sldId id="432" r:id="rId21"/>
    <p:sldId id="433" r:id="rId22"/>
    <p:sldId id="434" r:id="rId23"/>
    <p:sldId id="435" r:id="rId24"/>
    <p:sldId id="436" r:id="rId25"/>
    <p:sldId id="437" r:id="rId26"/>
    <p:sldId id="438" r:id="rId27"/>
    <p:sldId id="439" r:id="rId28"/>
    <p:sldId id="440" r:id="rId29"/>
    <p:sldId id="442" r:id="rId30"/>
    <p:sldId id="443" r:id="rId31"/>
    <p:sldId id="397" r:id="rId32"/>
  </p:sldIdLst>
  <p:sldSz cx="12192000" cy="6858000"/>
  <p:notesSz cx="6858000" cy="9144000"/>
  <p:embeddedFontLst>
    <p:embeddedFont>
      <p:font typeface="Cambria Math" panose="02040503050406030204" pitchFamily="18" charset="0"/>
      <p:regular r:id="rId34"/>
    </p:embeddedFont>
    <p:embeddedFont>
      <p:font typeface="等线" panose="02010600030101010101" pitchFamily="2" charset="-122"/>
      <p:regular r:id="rId35"/>
      <p:bold r:id="rId36"/>
    </p:embeddedFont>
    <p:embeddedFont>
      <p:font typeface="等线 Light" panose="02010600030101010101" pitchFamily="2" charset="-122"/>
      <p:regular r:id="rId37"/>
    </p:embeddedFont>
    <p:embeddedFont>
      <p:font typeface="黑体" panose="02010609060101010101" pitchFamily="49" charset="-122"/>
      <p:regular r:id="rId38"/>
    </p:embeddedFont>
    <p:embeddedFont>
      <p:font typeface="微软雅黑" panose="020B0503020204020204" pitchFamily="34" charset="-122"/>
      <p:regular r:id="rId39"/>
      <p:bold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68E"/>
    <a:srgbClr val="F6F7F9"/>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2" autoAdjust="0"/>
    <p:restoredTop sz="87234" autoAdjust="0"/>
  </p:normalViewPr>
  <p:slideViewPr>
    <p:cSldViewPr snapToGrid="0" snapToObjects="1">
      <p:cViewPr varScale="1">
        <p:scale>
          <a:sx n="75" d="100"/>
          <a:sy n="75" d="100"/>
        </p:scale>
        <p:origin x="821" y="43"/>
      </p:cViewPr>
      <p:guideLst/>
    </p:cSldViewPr>
  </p:slideViewPr>
  <p:notesTextViewPr>
    <p:cViewPr>
      <p:scale>
        <a:sx n="125" d="100"/>
        <a:sy n="125" d="100"/>
      </p:scale>
      <p:origin x="0" y="0"/>
    </p:cViewPr>
  </p:notesTextViewPr>
  <p:notesViewPr>
    <p:cSldViewPr snapToGrid="0" snapToObjects="1">
      <p:cViewPr varScale="1">
        <p:scale>
          <a:sx n="83" d="100"/>
          <a:sy n="83" d="100"/>
        </p:scale>
        <p:origin x="3052" y="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272E6B-A6BD-4E3B-830E-A15C1D6C03D6}" type="datetimeFigureOut">
              <a:rPr lang="zh-CN" altLang="en-US" smtClean="0"/>
              <a:t>2024/12/27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A5A244-AE6A-4358-9142-1FC1A1B63C4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1A5A244-AE6A-4358-9142-1FC1A1B63C4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1A5A244-AE6A-4358-9142-1FC1A1B63C42}"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E04EC-2A21-5B66-D91A-2268AB90D49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A1CDFC-9A9A-B12A-4C8E-9EE4DB2D536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E4595B-5B49-5A42-3099-B76C4B6460B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8459102-887B-6947-2A30-2A75D13E3DB8}"/>
              </a:ext>
            </a:extLst>
          </p:cNvPr>
          <p:cNvSpPr>
            <a:spLocks noGrp="1"/>
          </p:cNvSpPr>
          <p:nvPr>
            <p:ph type="sldNum" sz="quarter" idx="5"/>
          </p:nvPr>
        </p:nvSpPr>
        <p:spPr/>
        <p:txBody>
          <a:bodyPr/>
          <a:lstStyle/>
          <a:p>
            <a:fld id="{61A5A244-AE6A-4358-9142-1FC1A1B63C42}" type="slidenum">
              <a:rPr lang="zh-CN" altLang="en-US" smtClean="0"/>
              <a:t>11</a:t>
            </a:fld>
            <a:endParaRPr lang="zh-CN" altLang="en-US"/>
          </a:p>
        </p:txBody>
      </p:sp>
    </p:spTree>
    <p:extLst>
      <p:ext uri="{BB962C8B-B14F-4D97-AF65-F5344CB8AC3E}">
        <p14:creationId xmlns:p14="http://schemas.microsoft.com/office/powerpoint/2010/main" val="1235274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82A69D-53B2-944C-C655-F30908D7793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74A9DF4-EA41-45D3-A2E7-C34B80E81FB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5338C7B-75C3-78F6-C9CD-A115DA54331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5673738-B8D2-8DF8-B39A-13C7B75D84FA}"/>
              </a:ext>
            </a:extLst>
          </p:cNvPr>
          <p:cNvSpPr>
            <a:spLocks noGrp="1"/>
          </p:cNvSpPr>
          <p:nvPr>
            <p:ph type="sldNum" sz="quarter" idx="5"/>
          </p:nvPr>
        </p:nvSpPr>
        <p:spPr/>
        <p:txBody>
          <a:bodyPr/>
          <a:lstStyle/>
          <a:p>
            <a:fld id="{61A5A244-AE6A-4358-9142-1FC1A1B63C42}" type="slidenum">
              <a:rPr lang="zh-CN" altLang="en-US" smtClean="0"/>
              <a:t>12</a:t>
            </a:fld>
            <a:endParaRPr lang="zh-CN" altLang="en-US"/>
          </a:p>
        </p:txBody>
      </p:sp>
    </p:spTree>
    <p:extLst>
      <p:ext uri="{BB962C8B-B14F-4D97-AF65-F5344CB8AC3E}">
        <p14:creationId xmlns:p14="http://schemas.microsoft.com/office/powerpoint/2010/main" val="3425285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79741-1A53-D543-C5B3-B51461669CC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0DAA125-82CA-33B6-EFCA-92E3BD7D6E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0ABBD23-94B9-C27E-B756-F560D52C46E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90FBDA6A-F7AC-4729-8A4A-49FFD18260DF}"/>
              </a:ext>
            </a:extLst>
          </p:cNvPr>
          <p:cNvSpPr>
            <a:spLocks noGrp="1"/>
          </p:cNvSpPr>
          <p:nvPr>
            <p:ph type="sldNum" sz="quarter" idx="5"/>
          </p:nvPr>
        </p:nvSpPr>
        <p:spPr/>
        <p:txBody>
          <a:bodyPr/>
          <a:lstStyle/>
          <a:p>
            <a:fld id="{61A5A244-AE6A-4358-9142-1FC1A1B63C42}" type="slidenum">
              <a:rPr lang="zh-CN" altLang="en-US" smtClean="0"/>
              <a:t>13</a:t>
            </a:fld>
            <a:endParaRPr lang="zh-CN" altLang="en-US"/>
          </a:p>
        </p:txBody>
      </p:sp>
    </p:spTree>
    <p:extLst>
      <p:ext uri="{BB962C8B-B14F-4D97-AF65-F5344CB8AC3E}">
        <p14:creationId xmlns:p14="http://schemas.microsoft.com/office/powerpoint/2010/main" val="22959793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FF57E-45FB-6C06-D4D1-05C4727887E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D0389C-A990-857F-927E-4E4D58B428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1AEA161-F9AB-C1CD-9D5B-BD67DBD44D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1450618-677D-0C15-EB44-C8FDB00904EB}"/>
              </a:ext>
            </a:extLst>
          </p:cNvPr>
          <p:cNvSpPr>
            <a:spLocks noGrp="1"/>
          </p:cNvSpPr>
          <p:nvPr>
            <p:ph type="sldNum" sz="quarter" idx="5"/>
          </p:nvPr>
        </p:nvSpPr>
        <p:spPr/>
        <p:txBody>
          <a:bodyPr/>
          <a:lstStyle/>
          <a:p>
            <a:fld id="{61A5A244-AE6A-4358-9142-1FC1A1B63C42}" type="slidenum">
              <a:rPr lang="zh-CN" altLang="en-US" smtClean="0"/>
              <a:t>14</a:t>
            </a:fld>
            <a:endParaRPr lang="zh-CN" altLang="en-US"/>
          </a:p>
        </p:txBody>
      </p:sp>
    </p:spTree>
    <p:extLst>
      <p:ext uri="{BB962C8B-B14F-4D97-AF65-F5344CB8AC3E}">
        <p14:creationId xmlns:p14="http://schemas.microsoft.com/office/powerpoint/2010/main" val="34246763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44F94F-A124-F448-E6D9-943222BFF68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2976139-C410-6B7D-D238-DF6CB710AD8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D5D524E-B09D-192B-3391-FDAA5C81E7D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254AC04-7793-3BF4-56CA-20AF781B117E}"/>
              </a:ext>
            </a:extLst>
          </p:cNvPr>
          <p:cNvSpPr>
            <a:spLocks noGrp="1"/>
          </p:cNvSpPr>
          <p:nvPr>
            <p:ph type="sldNum" sz="quarter" idx="5"/>
          </p:nvPr>
        </p:nvSpPr>
        <p:spPr/>
        <p:txBody>
          <a:bodyPr/>
          <a:lstStyle/>
          <a:p>
            <a:fld id="{61A5A244-AE6A-4358-9142-1FC1A1B63C42}" type="slidenum">
              <a:rPr lang="zh-CN" altLang="en-US" smtClean="0"/>
              <a:t>15</a:t>
            </a:fld>
            <a:endParaRPr lang="zh-CN" altLang="en-US"/>
          </a:p>
        </p:txBody>
      </p:sp>
    </p:spTree>
    <p:extLst>
      <p:ext uri="{BB962C8B-B14F-4D97-AF65-F5344CB8AC3E}">
        <p14:creationId xmlns:p14="http://schemas.microsoft.com/office/powerpoint/2010/main" val="17485869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DF78AA-60F8-42FA-D44B-52981A0B38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B2A950-E636-3729-CF2B-2447422F15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4034CC0-9B2C-AC62-67F3-6A82541B0F5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F8CBA47-F2C0-AC25-47F6-3116566FC785}"/>
              </a:ext>
            </a:extLst>
          </p:cNvPr>
          <p:cNvSpPr>
            <a:spLocks noGrp="1"/>
          </p:cNvSpPr>
          <p:nvPr>
            <p:ph type="sldNum" sz="quarter" idx="5"/>
          </p:nvPr>
        </p:nvSpPr>
        <p:spPr/>
        <p:txBody>
          <a:bodyPr/>
          <a:lstStyle/>
          <a:p>
            <a:fld id="{61A5A244-AE6A-4358-9142-1FC1A1B63C42}" type="slidenum">
              <a:rPr lang="zh-CN" altLang="en-US" smtClean="0"/>
              <a:t>16</a:t>
            </a:fld>
            <a:endParaRPr lang="zh-CN" altLang="en-US"/>
          </a:p>
        </p:txBody>
      </p:sp>
    </p:spTree>
    <p:extLst>
      <p:ext uri="{BB962C8B-B14F-4D97-AF65-F5344CB8AC3E}">
        <p14:creationId xmlns:p14="http://schemas.microsoft.com/office/powerpoint/2010/main" val="27489638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1A5A244-AE6A-4358-9142-1FC1A1B63C42}"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C6A1F-EEB4-A584-E8AD-215EC336FCD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B63BAAD-8C5E-CDC5-564E-6B34EDA7BE8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24979F-2CA9-0003-201F-AF896B33FE2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2F733CD-858A-655E-44B6-96DD19EDA3EC}"/>
              </a:ext>
            </a:extLst>
          </p:cNvPr>
          <p:cNvSpPr>
            <a:spLocks noGrp="1"/>
          </p:cNvSpPr>
          <p:nvPr>
            <p:ph type="sldNum" sz="quarter" idx="5"/>
          </p:nvPr>
        </p:nvSpPr>
        <p:spPr/>
        <p:txBody>
          <a:bodyPr/>
          <a:lstStyle/>
          <a:p>
            <a:fld id="{61A5A244-AE6A-4358-9142-1FC1A1B63C42}" type="slidenum">
              <a:rPr lang="zh-CN" altLang="en-US" smtClean="0"/>
              <a:t>18</a:t>
            </a:fld>
            <a:endParaRPr lang="zh-CN" altLang="en-US"/>
          </a:p>
        </p:txBody>
      </p:sp>
    </p:spTree>
    <p:extLst>
      <p:ext uri="{BB962C8B-B14F-4D97-AF65-F5344CB8AC3E}">
        <p14:creationId xmlns:p14="http://schemas.microsoft.com/office/powerpoint/2010/main" val="519468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09325-2F10-EAA1-4BE7-C7385F75BFB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3FA8629-ED9F-95B8-D575-87BEB83416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A2E404-3FD0-334B-B7DA-4D9B2B3B058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6E93831-B5E3-389E-C8D4-BD0D0A43171B}"/>
              </a:ext>
            </a:extLst>
          </p:cNvPr>
          <p:cNvSpPr>
            <a:spLocks noGrp="1"/>
          </p:cNvSpPr>
          <p:nvPr>
            <p:ph type="sldNum" sz="quarter" idx="5"/>
          </p:nvPr>
        </p:nvSpPr>
        <p:spPr/>
        <p:txBody>
          <a:bodyPr/>
          <a:lstStyle/>
          <a:p>
            <a:fld id="{61A5A244-AE6A-4358-9142-1FC1A1B63C42}" type="slidenum">
              <a:rPr lang="zh-CN" altLang="en-US" smtClean="0"/>
              <a:t>19</a:t>
            </a:fld>
            <a:endParaRPr lang="zh-CN" altLang="en-US"/>
          </a:p>
        </p:txBody>
      </p:sp>
    </p:spTree>
    <p:extLst>
      <p:ext uri="{BB962C8B-B14F-4D97-AF65-F5344CB8AC3E}">
        <p14:creationId xmlns:p14="http://schemas.microsoft.com/office/powerpoint/2010/main" val="1047759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E16A27-BA64-BB75-6977-779A817E036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36FC57A-2E7B-47F0-0E16-099BF8F10C8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5B3A20-7066-249C-BC05-D040FD0F129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21FE21-2412-AEA1-B34C-DE5F9B9E198B}"/>
              </a:ext>
            </a:extLst>
          </p:cNvPr>
          <p:cNvSpPr>
            <a:spLocks noGrp="1"/>
          </p:cNvSpPr>
          <p:nvPr>
            <p:ph type="sldNum" sz="quarter" idx="5"/>
          </p:nvPr>
        </p:nvSpPr>
        <p:spPr/>
        <p:txBody>
          <a:bodyPr/>
          <a:lstStyle/>
          <a:p>
            <a:fld id="{61A5A244-AE6A-4358-9142-1FC1A1B63C42}" type="slidenum">
              <a:rPr lang="zh-CN" altLang="en-US" smtClean="0"/>
              <a:t>20</a:t>
            </a:fld>
            <a:endParaRPr lang="zh-CN" altLang="en-US"/>
          </a:p>
        </p:txBody>
      </p:sp>
    </p:spTree>
    <p:extLst>
      <p:ext uri="{BB962C8B-B14F-4D97-AF65-F5344CB8AC3E}">
        <p14:creationId xmlns:p14="http://schemas.microsoft.com/office/powerpoint/2010/main" val="2129061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34C4B-D317-92D3-DE80-53C4CB317F2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438EB8F-018E-7549-101E-14249A5C20E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8A0E04B-DC7A-71DE-7255-814C543D7176}"/>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456A976-8F9C-0748-B448-C826FD44ECB6}"/>
              </a:ext>
            </a:extLst>
          </p:cNvPr>
          <p:cNvSpPr>
            <a:spLocks noGrp="1"/>
          </p:cNvSpPr>
          <p:nvPr>
            <p:ph type="sldNum" sz="quarter" idx="5"/>
          </p:nvPr>
        </p:nvSpPr>
        <p:spPr/>
        <p:txBody>
          <a:bodyPr/>
          <a:lstStyle/>
          <a:p>
            <a:fld id="{61A5A244-AE6A-4358-9142-1FC1A1B63C42}" type="slidenum">
              <a:rPr lang="zh-CN" altLang="en-US" smtClean="0"/>
              <a:t>21</a:t>
            </a:fld>
            <a:endParaRPr lang="zh-CN" altLang="en-US"/>
          </a:p>
        </p:txBody>
      </p:sp>
    </p:spTree>
    <p:extLst>
      <p:ext uri="{BB962C8B-B14F-4D97-AF65-F5344CB8AC3E}">
        <p14:creationId xmlns:p14="http://schemas.microsoft.com/office/powerpoint/2010/main" val="1482881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CA6D-45AE-68F1-91C3-CF524E1BDC1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30EBEFE-3955-F261-0A39-EDFD3AF3DC9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BC3B394-D5FD-2FFA-655B-05123FA9C28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BCE7D82-6A5E-3F1A-5B2D-92FCA6A5F13D}"/>
              </a:ext>
            </a:extLst>
          </p:cNvPr>
          <p:cNvSpPr>
            <a:spLocks noGrp="1"/>
          </p:cNvSpPr>
          <p:nvPr>
            <p:ph type="sldNum" sz="quarter" idx="5"/>
          </p:nvPr>
        </p:nvSpPr>
        <p:spPr/>
        <p:txBody>
          <a:bodyPr/>
          <a:lstStyle/>
          <a:p>
            <a:fld id="{61A5A244-AE6A-4358-9142-1FC1A1B63C42}" type="slidenum">
              <a:rPr lang="zh-CN" altLang="en-US" smtClean="0"/>
              <a:t>22</a:t>
            </a:fld>
            <a:endParaRPr lang="zh-CN" altLang="en-US"/>
          </a:p>
        </p:txBody>
      </p:sp>
    </p:spTree>
    <p:extLst>
      <p:ext uri="{BB962C8B-B14F-4D97-AF65-F5344CB8AC3E}">
        <p14:creationId xmlns:p14="http://schemas.microsoft.com/office/powerpoint/2010/main" val="1068916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716A3-A12F-8755-3062-534CE5D9A8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7238294-9BB9-932B-D3C8-BC887117FC0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EA77AC0-19A7-0B9A-15E9-8D1375A18A2A}"/>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35603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434D2-827F-1313-4B50-089DE55B9C8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B4F1D2D-788F-C280-E7A2-ACBD603D4B2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8A72D1-2ADF-A27F-C263-C174A80ACF1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8F9FE2C-9AEC-3C73-6520-406E538DB27F}"/>
              </a:ext>
            </a:extLst>
          </p:cNvPr>
          <p:cNvSpPr>
            <a:spLocks noGrp="1"/>
          </p:cNvSpPr>
          <p:nvPr>
            <p:ph type="sldNum" sz="quarter" idx="5"/>
          </p:nvPr>
        </p:nvSpPr>
        <p:spPr/>
        <p:txBody>
          <a:bodyPr/>
          <a:lstStyle/>
          <a:p>
            <a:fld id="{61A5A244-AE6A-4358-9142-1FC1A1B63C42}" type="slidenum">
              <a:rPr lang="zh-CN" altLang="en-US" smtClean="0"/>
              <a:t>24</a:t>
            </a:fld>
            <a:endParaRPr lang="zh-CN" altLang="en-US"/>
          </a:p>
        </p:txBody>
      </p:sp>
    </p:spTree>
    <p:extLst>
      <p:ext uri="{BB962C8B-B14F-4D97-AF65-F5344CB8AC3E}">
        <p14:creationId xmlns:p14="http://schemas.microsoft.com/office/powerpoint/2010/main" val="37976763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8C81A-C7D8-AF9F-580A-B8C97BB9A97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0C81C83-3DBA-E225-8881-F1B8D61DC06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1FFC8C3-D1AA-68F3-2DE9-15875BD021D7}"/>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7F032D2-DF12-6F0B-B6F7-C082846AB73E}"/>
              </a:ext>
            </a:extLst>
          </p:cNvPr>
          <p:cNvSpPr>
            <a:spLocks noGrp="1"/>
          </p:cNvSpPr>
          <p:nvPr>
            <p:ph type="sldNum" sz="quarter" idx="5"/>
          </p:nvPr>
        </p:nvSpPr>
        <p:spPr/>
        <p:txBody>
          <a:bodyPr/>
          <a:lstStyle/>
          <a:p>
            <a:fld id="{61A5A244-AE6A-4358-9142-1FC1A1B63C42}" type="slidenum">
              <a:rPr lang="zh-CN" altLang="en-US" smtClean="0"/>
              <a:t>25</a:t>
            </a:fld>
            <a:endParaRPr lang="zh-CN" altLang="en-US"/>
          </a:p>
        </p:txBody>
      </p:sp>
    </p:spTree>
    <p:extLst>
      <p:ext uri="{BB962C8B-B14F-4D97-AF65-F5344CB8AC3E}">
        <p14:creationId xmlns:p14="http://schemas.microsoft.com/office/powerpoint/2010/main" val="16635727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AC7E5-2DDB-58EF-A1EE-E28AE1BE10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A20998E-2DAE-F928-4DCA-640CF3EFA64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9B072EF-1006-01E0-DE72-97BB83FD5A5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655D38E-041F-05D0-8A6A-EEBBF249D69E}"/>
              </a:ext>
            </a:extLst>
          </p:cNvPr>
          <p:cNvSpPr>
            <a:spLocks noGrp="1"/>
          </p:cNvSpPr>
          <p:nvPr>
            <p:ph type="sldNum" sz="quarter" idx="5"/>
          </p:nvPr>
        </p:nvSpPr>
        <p:spPr/>
        <p:txBody>
          <a:bodyPr/>
          <a:lstStyle/>
          <a:p>
            <a:fld id="{61A5A244-AE6A-4358-9142-1FC1A1B63C42}" type="slidenum">
              <a:rPr lang="zh-CN" altLang="en-US" smtClean="0"/>
              <a:t>26</a:t>
            </a:fld>
            <a:endParaRPr lang="zh-CN" altLang="en-US"/>
          </a:p>
        </p:txBody>
      </p:sp>
    </p:spTree>
    <p:extLst>
      <p:ext uri="{BB962C8B-B14F-4D97-AF65-F5344CB8AC3E}">
        <p14:creationId xmlns:p14="http://schemas.microsoft.com/office/powerpoint/2010/main" val="34519603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248314-1B37-A00D-8E33-45324083DB3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8C75FF-30F3-F582-B1C9-ECB4CD2B004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7215A5A-9A94-C884-278A-B1989A272E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C7A729EC-7BF1-EA36-5197-E42BECD0F3BB}"/>
              </a:ext>
            </a:extLst>
          </p:cNvPr>
          <p:cNvSpPr>
            <a:spLocks noGrp="1"/>
          </p:cNvSpPr>
          <p:nvPr>
            <p:ph type="sldNum" sz="quarter" idx="5"/>
          </p:nvPr>
        </p:nvSpPr>
        <p:spPr/>
        <p:txBody>
          <a:bodyPr/>
          <a:lstStyle/>
          <a:p>
            <a:fld id="{61A5A244-AE6A-4358-9142-1FC1A1B63C42}" type="slidenum">
              <a:rPr lang="zh-CN" altLang="en-US" smtClean="0"/>
              <a:t>27</a:t>
            </a:fld>
            <a:endParaRPr lang="zh-CN" altLang="en-US"/>
          </a:p>
        </p:txBody>
      </p:sp>
    </p:spTree>
    <p:extLst>
      <p:ext uri="{BB962C8B-B14F-4D97-AF65-F5344CB8AC3E}">
        <p14:creationId xmlns:p14="http://schemas.microsoft.com/office/powerpoint/2010/main" val="2335497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BD892D-B8FA-FDDA-5250-2F1E52C2339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407145E-FEEE-B578-2F60-FBEEAB0E3F1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8074B38-9468-69DE-58D5-066CB54FFFAC}"/>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553612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64F1CF-6985-AECB-D55D-E4BD490DC90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AD4A41E-9AF9-B45D-E4A2-952724C77C0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2FB5AB0-382D-ADB9-E5F8-6FB01A58855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5D26BF-52AC-6907-C44C-DD9D4C04F8F7}"/>
              </a:ext>
            </a:extLst>
          </p:cNvPr>
          <p:cNvSpPr>
            <a:spLocks noGrp="1"/>
          </p:cNvSpPr>
          <p:nvPr>
            <p:ph type="sldNum" sz="quarter" idx="5"/>
          </p:nvPr>
        </p:nvSpPr>
        <p:spPr/>
        <p:txBody>
          <a:bodyPr/>
          <a:lstStyle/>
          <a:p>
            <a:fld id="{61A5A244-AE6A-4358-9142-1FC1A1B63C42}" type="slidenum">
              <a:rPr lang="zh-CN" altLang="en-US" smtClean="0"/>
              <a:t>29</a:t>
            </a:fld>
            <a:endParaRPr lang="zh-CN" altLang="en-US"/>
          </a:p>
        </p:txBody>
      </p:sp>
    </p:spTree>
    <p:extLst>
      <p:ext uri="{BB962C8B-B14F-4D97-AF65-F5344CB8AC3E}">
        <p14:creationId xmlns:p14="http://schemas.microsoft.com/office/powerpoint/2010/main" val="4027066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1A5A244-AE6A-4358-9142-1FC1A1B63C42}"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37DC3-EF7A-36E2-9241-F09F09892A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1321F9B-4FEA-F3C4-6CF2-03C122D5F9D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DA3BC6-37CC-A30C-5B78-43AFCCFACC9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622DE28-25C7-4152-FC8F-DC670FACCAFD}"/>
              </a:ext>
            </a:extLst>
          </p:cNvPr>
          <p:cNvSpPr>
            <a:spLocks noGrp="1"/>
          </p:cNvSpPr>
          <p:nvPr>
            <p:ph type="sldNum" sz="quarter" idx="5"/>
          </p:nvPr>
        </p:nvSpPr>
        <p:spPr/>
        <p:txBody>
          <a:bodyPr/>
          <a:lstStyle/>
          <a:p>
            <a:fld id="{61A5A244-AE6A-4358-9142-1FC1A1B63C42}" type="slidenum">
              <a:rPr lang="zh-CN" altLang="en-US" smtClean="0"/>
              <a:t>30</a:t>
            </a:fld>
            <a:endParaRPr lang="zh-CN" altLang="en-US"/>
          </a:p>
        </p:txBody>
      </p:sp>
    </p:spTree>
    <p:extLst>
      <p:ext uri="{BB962C8B-B14F-4D97-AF65-F5344CB8AC3E}">
        <p14:creationId xmlns:p14="http://schemas.microsoft.com/office/powerpoint/2010/main" val="30383582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1A5A244-AE6A-4358-9142-1FC1A1B63C4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1A5A244-AE6A-4358-9142-1FC1A1B63C4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E2659-4FAB-FD78-6E44-FE13ACB8B1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0C008CD-F09D-B7B2-A371-39B780C2C5D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9B5362C-2907-8DCB-9CBB-8C9A524E557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3008267-A3A9-4C5A-A9EF-F90AB2BC212F}"/>
              </a:ext>
            </a:extLst>
          </p:cNvPr>
          <p:cNvSpPr>
            <a:spLocks noGrp="1"/>
          </p:cNvSpPr>
          <p:nvPr>
            <p:ph type="sldNum" sz="quarter" idx="5"/>
          </p:nvPr>
        </p:nvSpPr>
        <p:spPr/>
        <p:txBody>
          <a:bodyPr/>
          <a:lstStyle/>
          <a:p>
            <a:fld id="{61A5A244-AE6A-4358-9142-1FC1A1B63C42}" type="slidenum">
              <a:rPr lang="zh-CN" altLang="en-US" smtClean="0"/>
              <a:t>6</a:t>
            </a:fld>
            <a:endParaRPr lang="zh-CN" altLang="en-US"/>
          </a:p>
        </p:txBody>
      </p:sp>
    </p:spTree>
    <p:extLst>
      <p:ext uri="{BB962C8B-B14F-4D97-AF65-F5344CB8AC3E}">
        <p14:creationId xmlns:p14="http://schemas.microsoft.com/office/powerpoint/2010/main" val="753521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1A5A244-AE6A-4358-9142-1FC1A1B63C4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A155C9-7017-E38A-5BA8-57B062DC234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8533AF-5F18-C09B-FC28-ECB5F43FBF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C45DD58-3288-DBF0-98D1-F51C09871D5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7771811-AE29-68B1-4F3F-6B823AC3B690}"/>
              </a:ext>
            </a:extLst>
          </p:cNvPr>
          <p:cNvSpPr>
            <a:spLocks noGrp="1"/>
          </p:cNvSpPr>
          <p:nvPr>
            <p:ph type="sldNum" sz="quarter" idx="5"/>
          </p:nvPr>
        </p:nvSpPr>
        <p:spPr/>
        <p:txBody>
          <a:bodyPr/>
          <a:lstStyle/>
          <a:p>
            <a:fld id="{61A5A244-AE6A-4358-9142-1FC1A1B63C42}" type="slidenum">
              <a:rPr lang="zh-CN" altLang="en-US" smtClean="0"/>
              <a:t>8</a:t>
            </a:fld>
            <a:endParaRPr lang="zh-CN" altLang="en-US"/>
          </a:p>
        </p:txBody>
      </p:sp>
    </p:spTree>
    <p:extLst>
      <p:ext uri="{BB962C8B-B14F-4D97-AF65-F5344CB8AC3E}">
        <p14:creationId xmlns:p14="http://schemas.microsoft.com/office/powerpoint/2010/main" val="1564438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8549DAEA-16A6-AB43-9F5C-66FCF95C10A7}" type="datetimeFigureOut">
              <a:rPr kumimoji="1" lang="zh-CN" altLang="en-US" smtClean="0"/>
              <a:t>2024/12/27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25406BB-B1E5-2546-9F95-0B051C595779}"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549DAEA-16A6-AB43-9F5C-66FCF95C10A7}" type="datetimeFigureOut">
              <a:rPr kumimoji="1" lang="zh-CN" altLang="en-US" smtClean="0"/>
              <a:t>2024/12/27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25406BB-B1E5-2546-9F95-0B051C595779}"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549DAEA-16A6-AB43-9F5C-66FCF95C10A7}" type="datetimeFigureOut">
              <a:rPr kumimoji="1" lang="zh-CN" altLang="en-US" smtClean="0"/>
              <a:t>2024/12/27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25406BB-B1E5-2546-9F95-0B051C595779}"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8549DAEA-16A6-AB43-9F5C-66FCF95C10A7}" type="datetimeFigureOut">
              <a:rPr kumimoji="1" lang="zh-CN" altLang="en-US" smtClean="0"/>
              <a:t>2024/12/27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25406BB-B1E5-2546-9F95-0B051C595779}"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8549DAEA-16A6-AB43-9F5C-66FCF95C10A7}" type="datetimeFigureOut">
              <a:rPr kumimoji="1" lang="zh-CN" altLang="en-US" smtClean="0"/>
              <a:t>2024/12/27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E25406BB-B1E5-2546-9F95-0B051C595779}"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8549DAEA-16A6-AB43-9F5C-66FCF95C10A7}" type="datetimeFigureOut">
              <a:rPr kumimoji="1" lang="zh-CN" altLang="en-US" smtClean="0"/>
              <a:t>2024/12/27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25406BB-B1E5-2546-9F95-0B051C595779}"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8549DAEA-16A6-AB43-9F5C-66FCF95C10A7}" type="datetimeFigureOut">
              <a:rPr kumimoji="1" lang="zh-CN" altLang="en-US" smtClean="0"/>
              <a:t>2024/12/27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E25406BB-B1E5-2546-9F95-0B051C595779}"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8549DAEA-16A6-AB43-9F5C-66FCF95C10A7}" type="datetimeFigureOut">
              <a:rPr kumimoji="1" lang="zh-CN" altLang="en-US" smtClean="0"/>
              <a:t>2024/12/27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E25406BB-B1E5-2546-9F95-0B051C595779}"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549DAEA-16A6-AB43-9F5C-66FCF95C10A7}" type="datetimeFigureOut">
              <a:rPr kumimoji="1" lang="zh-CN" altLang="en-US" smtClean="0"/>
              <a:t>2024/12/27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E25406BB-B1E5-2546-9F95-0B051C595779}"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8549DAEA-16A6-AB43-9F5C-66FCF95C10A7}" type="datetimeFigureOut">
              <a:rPr kumimoji="1" lang="zh-CN" altLang="en-US" smtClean="0"/>
              <a:t>2024/12/27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25406BB-B1E5-2546-9F95-0B051C595779}"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8549DAEA-16A6-AB43-9F5C-66FCF95C10A7}" type="datetimeFigureOut">
              <a:rPr kumimoji="1" lang="zh-CN" altLang="en-US" smtClean="0"/>
              <a:t>2024/12/27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E25406BB-B1E5-2546-9F95-0B051C595779}" type="slidenum">
              <a:rPr kumimoji="1" lang="zh-CN" altLang="en-US" smtClean="0"/>
              <a:t>‹#›</a:t>
            </a:fld>
            <a:endParaRPr kumimoji="1" lang="zh-CN" altLang="en-US"/>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49DAEA-16A6-AB43-9F5C-66FCF95C10A7}" type="datetimeFigureOut">
              <a:rPr kumimoji="1" lang="zh-CN" altLang="en-US" smtClean="0"/>
              <a:t>2024/12/27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5406BB-B1E5-2546-9F95-0B051C59577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5.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8.png"/><Relationship Id="rId4" Type="http://schemas.openxmlformats.org/officeDocument/2006/relationships/image" Target="../media/image5.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8.png"/><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8.pn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9.png"/><Relationship Id="rId4" Type="http://schemas.openxmlformats.org/officeDocument/2006/relationships/image" Target="../media/image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9.png"/><Relationship Id="rId4" Type="http://schemas.openxmlformats.org/officeDocument/2006/relationships/image" Target="../media/image5.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10.png"/><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21.xml"/><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notesSlide" Target="../notesSlides/notesSlide19.xml"/><Relationship Id="rId7"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2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5.jpeg"/><Relationship Id="rId9"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jpe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20.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19.png"/><Relationship Id="rId11" Type="http://schemas.openxmlformats.org/officeDocument/2006/relationships/image" Target="../media/image17.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5.jpeg"/><Relationship Id="rId9"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24.png"/><Relationship Id="rId4" Type="http://schemas.openxmlformats.org/officeDocument/2006/relationships/image" Target="../media/image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5.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jpe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8.xml"/><Relationship Id="rId4"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9.xml"/><Relationship Id="rId5" Type="http://schemas.openxmlformats.org/officeDocument/2006/relationships/image" Target="../media/image25.png"/><Relationship Id="rId4" Type="http://schemas.openxmlformats.org/officeDocument/2006/relationships/image" Target="../media/image5.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30.xml"/><Relationship Id="rId4" Type="http://schemas.openxmlformats.org/officeDocument/2006/relationships/image" Target="../media/image5.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31.xml"/><Relationship Id="rId5" Type="http://schemas.openxmlformats.org/officeDocument/2006/relationships/image" Target="../media/image26.png"/><Relationship Id="rId4" Type="http://schemas.openxmlformats.org/officeDocument/2006/relationships/image" Target="../media/image5.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jpe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34.xml"/><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35.xml"/><Relationship Id="rId4" Type="http://schemas.openxmlformats.org/officeDocument/2006/relationships/image" Target="../media/image5.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jpeg"/><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5.jpe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3" name="文本框 2"/>
          <p:cNvSpPr txBox="1"/>
          <p:nvPr/>
        </p:nvSpPr>
        <p:spPr>
          <a:xfrm>
            <a:off x="960855" y="1038670"/>
            <a:ext cx="10270290" cy="1754326"/>
          </a:xfrm>
          <a:prstGeom prst="rect">
            <a:avLst/>
          </a:prstGeom>
          <a:noFill/>
        </p:spPr>
        <p:txBody>
          <a:bodyPr wrap="square" rtlCol="0">
            <a:spAutoFit/>
          </a:bodyPr>
          <a:lstStyle/>
          <a:p>
            <a:pPr algn="ctr"/>
            <a:r>
              <a:rPr lang="en-US" altLang="zh-CN" sz="3600" b="1" dirty="0">
                <a:solidFill>
                  <a:schemeClr val="bg1"/>
                </a:solidFill>
                <a:effectLst>
                  <a:outerShdw blurRad="101600" dist="50800" dir="5400000" algn="ctr" rotWithShape="0">
                    <a:schemeClr val="tx1">
                      <a:alpha val="77000"/>
                    </a:schemeClr>
                  </a:outerShdw>
                </a:effectLst>
                <a:latin typeface="微软雅黑" panose="020B0503020204020204" pitchFamily="34" charset="-122"/>
                <a:ea typeface="微软雅黑" panose="020B0503020204020204" pitchFamily="34" charset="-122"/>
                <a:sym typeface="+mn-ea"/>
              </a:rPr>
              <a:t>Token Weaver:</a:t>
            </a:r>
          </a:p>
          <a:p>
            <a:pPr algn="ctr"/>
            <a:r>
              <a:rPr lang="en-US" altLang="zh-CN" sz="3600" b="1" dirty="0">
                <a:solidFill>
                  <a:schemeClr val="bg1"/>
                </a:solidFill>
                <a:effectLst>
                  <a:outerShdw blurRad="101600" dist="50800" dir="5400000" algn="ctr" rotWithShape="0">
                    <a:schemeClr val="tx1">
                      <a:alpha val="77000"/>
                    </a:schemeClr>
                  </a:outerShdw>
                </a:effectLst>
                <a:latin typeface="微软雅黑" panose="020B0503020204020204" pitchFamily="34" charset="-122"/>
                <a:ea typeface="微软雅黑" panose="020B0503020204020204" pitchFamily="34" charset="-122"/>
                <a:sym typeface="+mn-ea"/>
              </a:rPr>
              <a:t>Privacy Preserving and Post-Compromise Secure Attestation</a:t>
            </a:r>
            <a:endParaRPr lang="zh-CN" altLang="en-US" sz="3600" b="1" dirty="0">
              <a:solidFill>
                <a:schemeClr val="bg1"/>
              </a:solidFill>
              <a:effectLst>
                <a:outerShdw blurRad="177800" dist="50800" dir="5400000" algn="ctr" rotWithShape="0">
                  <a:schemeClr val="tx1">
                    <a:alpha val="73000"/>
                  </a:schemeClr>
                </a:outerShdw>
              </a:effectLst>
              <a:latin typeface="黑体" panose="02010609060101010101" pitchFamily="49" charset="-122"/>
              <a:ea typeface="黑体" panose="02010609060101010101" pitchFamily="49" charset="-122"/>
            </a:endParaRPr>
          </a:p>
        </p:txBody>
      </p:sp>
      <p:sp>
        <p:nvSpPr>
          <p:cNvPr id="8" name="文本框 7"/>
          <p:cNvSpPr txBox="1"/>
          <p:nvPr/>
        </p:nvSpPr>
        <p:spPr>
          <a:xfrm>
            <a:off x="3535954" y="3306151"/>
            <a:ext cx="2339102" cy="461665"/>
          </a:xfrm>
          <a:prstGeom prst="rect">
            <a:avLst/>
          </a:prstGeom>
          <a:noFill/>
        </p:spPr>
        <p:txBody>
          <a:bodyPr wrap="none" rtlCol="0">
            <a:spAutoFit/>
          </a:bodyPr>
          <a:lstStyle/>
          <a:p>
            <a:r>
              <a:rPr kumimoji="1"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汇报人：李路岩</a:t>
            </a:r>
            <a:endParaRPr kumimoji="1"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2" name="文本框 81"/>
          <p:cNvSpPr txBox="1"/>
          <p:nvPr/>
        </p:nvSpPr>
        <p:spPr>
          <a:xfrm>
            <a:off x="6463873" y="3306302"/>
            <a:ext cx="2646878" cy="461665"/>
          </a:xfrm>
          <a:prstGeom prst="rect">
            <a:avLst/>
          </a:prstGeom>
          <a:noFill/>
        </p:spPr>
        <p:txBody>
          <a:bodyPr wrap="none" rtlCol="0">
            <a:spAutoFit/>
          </a:bodyPr>
          <a:lstStyle/>
          <a:p>
            <a:r>
              <a:rPr kumimoji="1" lang="zh-CN" altLang="en-US"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指导老师：李增鹏</a:t>
            </a:r>
            <a:endParaRPr kumimoji="1" lang="en-US" altLang="zh-CN" sz="24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4"/>
          <a:srcRect t="11723" b="5864"/>
          <a:stretch>
            <a:fillRect/>
          </a:stretch>
        </p:blipFill>
        <p:spPr>
          <a:xfrm>
            <a:off x="0" y="3739414"/>
            <a:ext cx="12190476" cy="3118586"/>
          </a:xfrm>
          <a:prstGeom prst="rect">
            <a:avLst/>
          </a:prstGeom>
        </p:spPr>
      </p:pic>
      <p:pic>
        <p:nvPicPr>
          <p:cNvPr id="4" name="图片 3"/>
          <p:cNvPicPr>
            <a:picLocks noChangeAspect="1"/>
          </p:cNvPicPr>
          <p:nvPr>
            <p:custDataLst>
              <p:tags r:id="rId1"/>
            </p:custDataLst>
          </p:nvPr>
        </p:nvPicPr>
        <p:blipFill>
          <a:blip r:embed="rId5" cstate="print">
            <a:extLst>
              <a:ext uri="{28A0092B-C50C-407E-A947-70E740481C1C}">
                <a14:useLocalDpi xmlns:a14="http://schemas.microsoft.com/office/drawing/2010/main" val="0"/>
              </a:ext>
            </a:extLst>
          </a:blip>
          <a:stretch>
            <a:fillRect/>
          </a:stretch>
        </p:blipFill>
        <p:spPr>
          <a:xfrm>
            <a:off x="9427110" y="111637"/>
            <a:ext cx="2575560" cy="803275"/>
          </a:xfrm>
          <a:prstGeom prst="rect">
            <a:avLst/>
          </a:prstGeom>
        </p:spPr>
      </p:pic>
      <p:sp>
        <p:nvSpPr>
          <p:cNvPr id="6" name="文本框 5">
            <a:extLst>
              <a:ext uri="{FF2B5EF4-FFF2-40B4-BE49-F238E27FC236}">
                <a16:creationId xmlns:a16="http://schemas.microsoft.com/office/drawing/2014/main" id="{8061C6F2-43EC-BDD9-7E8C-25FE3C165614}"/>
              </a:ext>
            </a:extLst>
          </p:cNvPr>
          <p:cNvSpPr txBox="1"/>
          <p:nvPr/>
        </p:nvSpPr>
        <p:spPr>
          <a:xfrm>
            <a:off x="189330" y="111637"/>
            <a:ext cx="4148577" cy="299697"/>
          </a:xfrm>
          <a:prstGeom prst="rect">
            <a:avLst/>
          </a:prstGeom>
          <a:noFill/>
        </p:spPr>
        <p:txBody>
          <a:bodyPr wrap="square">
            <a:spAutoFit/>
          </a:bodyPr>
          <a:lstStyle/>
          <a:p>
            <a:pPr>
              <a:lnSpc>
                <a:spcPct val="150000"/>
              </a:lnSpc>
            </a:pPr>
            <a:r>
              <a:rPr lang="en-US" altLang="zh-CN" sz="1000" dirty="0"/>
              <a:t>Cas </a:t>
            </a:r>
            <a:r>
              <a:rPr lang="en-US" altLang="zh-CN" sz="1000" dirty="0" err="1"/>
              <a:t>Cremers</a:t>
            </a:r>
            <a:r>
              <a:rPr lang="en-US" altLang="zh-CN" sz="1000" dirty="0"/>
              <a:t>,</a:t>
            </a:r>
            <a:r>
              <a:rPr lang="zh-CN" altLang="en-US" sz="1000" dirty="0"/>
              <a:t> </a:t>
            </a:r>
            <a:r>
              <a:rPr lang="en-US" altLang="zh-CN" sz="1000" dirty="0"/>
              <a:t>Gal Horowitz, Charlie </a:t>
            </a:r>
            <a:r>
              <a:rPr lang="en-US" altLang="zh-CN" sz="1000" dirty="0" err="1"/>
              <a:t>Jacomme</a:t>
            </a:r>
            <a:r>
              <a:rPr lang="en-US" altLang="zh-CN" sz="1000" dirty="0"/>
              <a:t>, Eyal Ronen  IEEE S&amp;P’25</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文本框 320"/>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sp>
        <p:nvSpPr>
          <p:cNvPr id="23" name="矩形: 圆角 118"/>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p:cNvSpPr/>
          <p:nvPr/>
        </p:nvSpPr>
        <p:spPr>
          <a:xfrm>
            <a:off x="4107815" y="1241425"/>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本文贡献</a:t>
            </a:r>
          </a:p>
        </p:txBody>
      </p:sp>
      <p:sp>
        <p:nvSpPr>
          <p:cNvPr id="20" name="任意多边形: 形状 108"/>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7" name="图片 16"/>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3" name="文本框 2">
            <a:extLst>
              <a:ext uri="{FF2B5EF4-FFF2-40B4-BE49-F238E27FC236}">
                <a16:creationId xmlns:a16="http://schemas.microsoft.com/office/drawing/2014/main" id="{F1BBB98C-9965-6F7E-83E9-C8E8E4C154CF}"/>
              </a:ext>
            </a:extLst>
          </p:cNvPr>
          <p:cNvSpPr txBox="1"/>
          <p:nvPr/>
        </p:nvSpPr>
        <p:spPr>
          <a:xfrm>
            <a:off x="2080486" y="2458757"/>
            <a:ext cx="8467725" cy="2862322"/>
          </a:xfrm>
          <a:prstGeom prst="rect">
            <a:avLst/>
          </a:prstGeom>
          <a:noFill/>
        </p:spPr>
        <p:txBody>
          <a:bodyPr wrap="square" rtlCol="0">
            <a:spAutoFit/>
          </a:bodyPr>
          <a:lstStyle/>
          <a:p>
            <a:pPr indent="457200">
              <a:lnSpc>
                <a:spcPct val="150000"/>
              </a:lnSpc>
            </a:pPr>
            <a:r>
              <a:rPr lang="zh-CN" altLang="en-US" dirty="0"/>
              <a:t>本研究在隐私保护与后妥协安全性领域具有重要意义：</a:t>
            </a:r>
            <a:endParaRPr lang="en-US" altLang="zh-CN" dirty="0"/>
          </a:p>
          <a:p>
            <a:pPr marL="285750" indent="-285750">
              <a:lnSpc>
                <a:spcPct val="150000"/>
              </a:lnSpc>
              <a:buFont typeface="Arial" panose="020B0604020202020204" pitchFamily="34" charset="0"/>
              <a:buChar char="•"/>
            </a:pPr>
            <a:r>
              <a:rPr lang="zh-CN" altLang="en-US" dirty="0"/>
              <a:t>提出了首个</a:t>
            </a:r>
            <a:r>
              <a:rPr lang="zh-CN" altLang="en-US" b="1" dirty="0"/>
              <a:t>结合隐私保护与后妥协安全性</a:t>
            </a:r>
            <a:r>
              <a:rPr lang="zh-CN" altLang="en-US" dirty="0"/>
              <a:t>的 </a:t>
            </a:r>
            <a:r>
              <a:rPr lang="en-US" altLang="zh-CN" dirty="0"/>
              <a:t>TEE </a:t>
            </a:r>
            <a:r>
              <a:rPr lang="zh-CN" altLang="en-US" dirty="0"/>
              <a:t>认证机制，为硬件可信认证提供了一种全新的设计思路。</a:t>
            </a:r>
            <a:endParaRPr lang="en-US" altLang="zh-CN" dirty="0"/>
          </a:p>
          <a:p>
            <a:pPr marL="285750" indent="-285750">
              <a:lnSpc>
                <a:spcPct val="150000"/>
              </a:lnSpc>
              <a:buFont typeface="Arial" panose="020B0604020202020204" pitchFamily="34" charset="0"/>
              <a:buChar char="•"/>
            </a:pPr>
            <a:r>
              <a:rPr lang="zh-CN" altLang="en-US" dirty="0"/>
              <a:t>提供了形式化的安全模型与证明，增强方案的理论严谨性和可信度。</a:t>
            </a:r>
            <a:endParaRPr lang="en-US" altLang="zh-CN" dirty="0"/>
          </a:p>
          <a:p>
            <a:pPr marL="285750" indent="-285750">
              <a:lnSpc>
                <a:spcPct val="150000"/>
              </a:lnSpc>
              <a:buFont typeface="Arial" panose="020B0604020202020204" pitchFamily="34" charset="0"/>
              <a:buChar char="•"/>
            </a:pPr>
            <a:r>
              <a:rPr lang="zh-CN" altLang="en-US" dirty="0"/>
              <a:t>在实际应用中，通过设计可扩展的令牌管理机制，为保护用户隐私和提高 </a:t>
            </a:r>
            <a:r>
              <a:rPr lang="en-US" altLang="zh-CN" dirty="0"/>
              <a:t>TEE </a:t>
            </a:r>
            <a:r>
              <a:rPr lang="zh-CN" altLang="en-US" dirty="0"/>
              <a:t>抗攻击能力提供了工程化的参考框架。</a:t>
            </a:r>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0F7904-876E-9BC4-7BFF-F1E9068DB813}"/>
            </a:ext>
          </a:extLst>
        </p:cNvPr>
        <p:cNvGrpSpPr/>
        <p:nvPr/>
      </p:nvGrpSpPr>
      <p:grpSpPr>
        <a:xfrm>
          <a:off x="0" y="0"/>
          <a:ext cx="0" cy="0"/>
          <a:chOff x="0" y="0"/>
          <a:chExt cx="0" cy="0"/>
        </a:xfrm>
      </p:grpSpPr>
      <p:sp>
        <p:nvSpPr>
          <p:cNvPr id="321" name="文本框 320">
            <a:extLst>
              <a:ext uri="{FF2B5EF4-FFF2-40B4-BE49-F238E27FC236}">
                <a16:creationId xmlns:a16="http://schemas.microsoft.com/office/drawing/2014/main" id="{F29B889B-BDEB-CBC8-73C0-23B463ED8E07}"/>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sp>
        <p:nvSpPr>
          <p:cNvPr id="23" name="矩形: 圆角 118">
            <a:extLst>
              <a:ext uri="{FF2B5EF4-FFF2-40B4-BE49-F238E27FC236}">
                <a16:creationId xmlns:a16="http://schemas.microsoft.com/office/drawing/2014/main" id="{709C7B00-8828-BDCD-8191-93D425E6EDA7}"/>
              </a:ext>
            </a:extLst>
          </p:cNvPr>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a:extLst>
              <a:ext uri="{FF2B5EF4-FFF2-40B4-BE49-F238E27FC236}">
                <a16:creationId xmlns:a16="http://schemas.microsoft.com/office/drawing/2014/main" id="{16151DDE-E457-9CE4-4837-BFCC9D5964EC}"/>
              </a:ext>
            </a:extLst>
          </p:cNvPr>
          <p:cNvSpPr/>
          <p:nvPr/>
        </p:nvSpPr>
        <p:spPr>
          <a:xfrm>
            <a:off x="4107815" y="1241425"/>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证书配置</a:t>
            </a:r>
          </a:p>
        </p:txBody>
      </p:sp>
      <p:sp>
        <p:nvSpPr>
          <p:cNvPr id="20" name="任意多边形: 形状 108">
            <a:extLst>
              <a:ext uri="{FF2B5EF4-FFF2-40B4-BE49-F238E27FC236}">
                <a16:creationId xmlns:a16="http://schemas.microsoft.com/office/drawing/2014/main" id="{EF7D2DCA-4468-F113-C820-86B724EF4BFB}"/>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6B479109-53DD-A90C-6A11-D23484B80E93}"/>
              </a:ext>
            </a:extLst>
          </p:cNvPr>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14ECD794-994B-F528-1C31-0DCB3117CA76}"/>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3" name="文本框 2">
            <a:extLst>
              <a:ext uri="{FF2B5EF4-FFF2-40B4-BE49-F238E27FC236}">
                <a16:creationId xmlns:a16="http://schemas.microsoft.com/office/drawing/2014/main" id="{BEF8C9DE-EE53-F2B3-9831-68792E6241A2}"/>
              </a:ext>
            </a:extLst>
          </p:cNvPr>
          <p:cNvSpPr txBox="1"/>
          <p:nvPr/>
        </p:nvSpPr>
        <p:spPr>
          <a:xfrm>
            <a:off x="2080486" y="2515054"/>
            <a:ext cx="8467725" cy="2806025"/>
          </a:xfrm>
          <a:prstGeom prst="rect">
            <a:avLst/>
          </a:prstGeom>
          <a:noFill/>
        </p:spPr>
        <p:txBody>
          <a:bodyPr wrap="square" rtlCol="0">
            <a:spAutoFit/>
          </a:bodyPr>
          <a:lstStyle/>
          <a:p>
            <a:pPr indent="457200">
              <a:lnSpc>
                <a:spcPct val="150000"/>
              </a:lnSpc>
            </a:pPr>
            <a:r>
              <a:rPr lang="zh-CN" altLang="en-US" sz="2400" dirty="0"/>
              <a:t>首先介绍将用于证书供应的两种核心机制：</a:t>
            </a:r>
            <a:endParaRPr lang="en-US" altLang="zh-CN" sz="2400" dirty="0"/>
          </a:p>
          <a:p>
            <a:pPr marL="285750" indent="-285750">
              <a:lnSpc>
                <a:spcPct val="150000"/>
              </a:lnSpc>
              <a:buFont typeface="Wingdings" panose="05000000000000000000" pitchFamily="2" charset="2"/>
              <a:buChar char="l"/>
            </a:pPr>
            <a:r>
              <a:rPr lang="zh-CN" altLang="en-US" sz="2400" dirty="0"/>
              <a:t>可链接的授权令牌链，这将以一种简单的方式为我们提供 </a:t>
            </a:r>
            <a:r>
              <a:rPr lang="en-US" altLang="zh-CN" sz="2400" dirty="0"/>
              <a:t>PCS</a:t>
            </a:r>
            <a:r>
              <a:rPr lang="zh-CN" altLang="en-US" sz="2400" dirty="0"/>
              <a:t>，但不会提供任何隐私</a:t>
            </a:r>
            <a:endParaRPr lang="en-US" altLang="zh-CN" sz="2400" dirty="0"/>
          </a:p>
          <a:p>
            <a:pPr marL="285750" indent="-285750">
              <a:lnSpc>
                <a:spcPct val="150000"/>
              </a:lnSpc>
              <a:buFont typeface="Wingdings" panose="05000000000000000000" pitchFamily="2" charset="2"/>
              <a:buChar char="l"/>
            </a:pPr>
            <a:r>
              <a:rPr lang="zh-CN" altLang="en-US" sz="2400" dirty="0"/>
              <a:t>不可链接的授权令牌链，通过所谓的 “盲签名”，为我们提供 </a:t>
            </a:r>
            <a:r>
              <a:rPr lang="en-US" altLang="zh-CN" sz="2400" dirty="0"/>
              <a:t>PCS </a:t>
            </a:r>
            <a:r>
              <a:rPr lang="zh-CN" altLang="en-US" sz="2400" dirty="0"/>
              <a:t>和隐私保护</a:t>
            </a:r>
          </a:p>
        </p:txBody>
      </p:sp>
    </p:spTree>
    <p:extLst>
      <p:ext uri="{BB962C8B-B14F-4D97-AF65-F5344CB8AC3E}">
        <p14:creationId xmlns:p14="http://schemas.microsoft.com/office/powerpoint/2010/main" val="28360868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5ADA8C-CAEA-6AC4-0758-647A435CCDAC}"/>
            </a:ext>
          </a:extLst>
        </p:cNvPr>
        <p:cNvGrpSpPr/>
        <p:nvPr/>
      </p:nvGrpSpPr>
      <p:grpSpPr>
        <a:xfrm>
          <a:off x="0" y="0"/>
          <a:ext cx="0" cy="0"/>
          <a:chOff x="0" y="0"/>
          <a:chExt cx="0" cy="0"/>
        </a:xfrm>
      </p:grpSpPr>
      <p:sp>
        <p:nvSpPr>
          <p:cNvPr id="321" name="文本框 320">
            <a:extLst>
              <a:ext uri="{FF2B5EF4-FFF2-40B4-BE49-F238E27FC236}">
                <a16:creationId xmlns:a16="http://schemas.microsoft.com/office/drawing/2014/main" id="{81422EA3-2B9F-0918-CA7E-D5B16E55DA75}"/>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sp>
        <p:nvSpPr>
          <p:cNvPr id="23" name="矩形: 圆角 118">
            <a:extLst>
              <a:ext uri="{FF2B5EF4-FFF2-40B4-BE49-F238E27FC236}">
                <a16:creationId xmlns:a16="http://schemas.microsoft.com/office/drawing/2014/main" id="{4C4F345F-E0FA-6513-DB23-9C85CE6B0062}"/>
              </a:ext>
            </a:extLst>
          </p:cNvPr>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a:extLst>
              <a:ext uri="{FF2B5EF4-FFF2-40B4-BE49-F238E27FC236}">
                <a16:creationId xmlns:a16="http://schemas.microsoft.com/office/drawing/2014/main" id="{2585FBC8-DF53-D413-D36D-88E0C74BAE34}"/>
              </a:ext>
            </a:extLst>
          </p:cNvPr>
          <p:cNvSpPr/>
          <p:nvPr/>
        </p:nvSpPr>
        <p:spPr>
          <a:xfrm>
            <a:off x="4107815" y="1241425"/>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chemeClr val="bg1"/>
                </a:solidFill>
                <a:effectLst/>
                <a:latin typeface="微软雅黑" panose="020B0503020204020204" pitchFamily="34" charset="-122"/>
                <a:ea typeface="微软雅黑" panose="020B0503020204020204" pitchFamily="34" charset="-122"/>
              </a:rPr>
              <a:t>可链接的授权令牌链</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108">
            <a:extLst>
              <a:ext uri="{FF2B5EF4-FFF2-40B4-BE49-F238E27FC236}">
                <a16:creationId xmlns:a16="http://schemas.microsoft.com/office/drawing/2014/main" id="{A492F6C4-7333-82A7-850A-1AEEF0B3936F}"/>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5D2A58D9-A423-AD60-D20D-AD3354CD4F1B}"/>
              </a:ext>
            </a:extLst>
          </p:cNvPr>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0F6C6F87-1305-B961-18A3-0AFE3919F16A}"/>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pic>
        <p:nvPicPr>
          <p:cNvPr id="10" name="图片 9">
            <a:extLst>
              <a:ext uri="{FF2B5EF4-FFF2-40B4-BE49-F238E27FC236}">
                <a16:creationId xmlns:a16="http://schemas.microsoft.com/office/drawing/2014/main" id="{53AD9DA6-5483-9825-9BE1-39C367C341A6}"/>
              </a:ext>
            </a:extLst>
          </p:cNvPr>
          <p:cNvPicPr>
            <a:picLocks noChangeAspect="1"/>
          </p:cNvPicPr>
          <p:nvPr/>
        </p:nvPicPr>
        <p:blipFill>
          <a:blip r:embed="rId5"/>
          <a:stretch>
            <a:fillRect/>
          </a:stretch>
        </p:blipFill>
        <p:spPr>
          <a:xfrm>
            <a:off x="2164472" y="2156046"/>
            <a:ext cx="7505259" cy="3535986"/>
          </a:xfrm>
          <a:prstGeom prst="rect">
            <a:avLst/>
          </a:prstGeom>
        </p:spPr>
      </p:pic>
    </p:spTree>
    <p:extLst>
      <p:ext uri="{BB962C8B-B14F-4D97-AF65-F5344CB8AC3E}">
        <p14:creationId xmlns:p14="http://schemas.microsoft.com/office/powerpoint/2010/main" val="4182271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E8144-B00A-4010-5B38-B2C103FA5635}"/>
            </a:ext>
          </a:extLst>
        </p:cNvPr>
        <p:cNvGrpSpPr/>
        <p:nvPr/>
      </p:nvGrpSpPr>
      <p:grpSpPr>
        <a:xfrm>
          <a:off x="0" y="0"/>
          <a:ext cx="0" cy="0"/>
          <a:chOff x="0" y="0"/>
          <a:chExt cx="0" cy="0"/>
        </a:xfrm>
      </p:grpSpPr>
      <p:sp>
        <p:nvSpPr>
          <p:cNvPr id="321" name="文本框 320">
            <a:extLst>
              <a:ext uri="{FF2B5EF4-FFF2-40B4-BE49-F238E27FC236}">
                <a16:creationId xmlns:a16="http://schemas.microsoft.com/office/drawing/2014/main" id="{470F6546-88CF-7F06-23FE-9F2723FFD683}"/>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sp>
        <p:nvSpPr>
          <p:cNvPr id="23" name="矩形: 圆角 118">
            <a:extLst>
              <a:ext uri="{FF2B5EF4-FFF2-40B4-BE49-F238E27FC236}">
                <a16:creationId xmlns:a16="http://schemas.microsoft.com/office/drawing/2014/main" id="{F67F5F66-7E9D-86D2-7E7E-9F7FCE8B6DAE}"/>
              </a:ext>
            </a:extLst>
          </p:cNvPr>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a:extLst>
              <a:ext uri="{FF2B5EF4-FFF2-40B4-BE49-F238E27FC236}">
                <a16:creationId xmlns:a16="http://schemas.microsoft.com/office/drawing/2014/main" id="{23981A9A-7F48-B890-5D39-9CCC0B4D6EE4}"/>
              </a:ext>
            </a:extLst>
          </p:cNvPr>
          <p:cNvSpPr/>
          <p:nvPr/>
        </p:nvSpPr>
        <p:spPr>
          <a:xfrm>
            <a:off x="4107815" y="1241425"/>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chemeClr val="bg1"/>
                </a:solidFill>
                <a:effectLst/>
                <a:latin typeface="微软雅黑" panose="020B0503020204020204" pitchFamily="34" charset="-122"/>
                <a:ea typeface="微软雅黑" panose="020B0503020204020204" pitchFamily="34" charset="-122"/>
              </a:rPr>
              <a:t>可链接的授权令牌链</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108">
            <a:extLst>
              <a:ext uri="{FF2B5EF4-FFF2-40B4-BE49-F238E27FC236}">
                <a16:creationId xmlns:a16="http://schemas.microsoft.com/office/drawing/2014/main" id="{0DB0157D-D9E0-6AE4-4974-6BD6A7DD7AEC}"/>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920F052A-FC9F-85D7-F6D6-7CAFEB555EEE}"/>
              </a:ext>
            </a:extLst>
          </p:cNvPr>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C22EE400-9AFF-1192-2DDB-8FCE5944DBA3}"/>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pic>
        <p:nvPicPr>
          <p:cNvPr id="10" name="图片 9">
            <a:extLst>
              <a:ext uri="{FF2B5EF4-FFF2-40B4-BE49-F238E27FC236}">
                <a16:creationId xmlns:a16="http://schemas.microsoft.com/office/drawing/2014/main" id="{228093A2-181E-28CB-7898-9690061E0F2D}"/>
              </a:ext>
            </a:extLst>
          </p:cNvPr>
          <p:cNvPicPr>
            <a:picLocks noChangeAspect="1"/>
          </p:cNvPicPr>
          <p:nvPr/>
        </p:nvPicPr>
        <p:blipFill>
          <a:blip r:embed="rId5"/>
          <a:stretch>
            <a:fillRect/>
          </a:stretch>
        </p:blipFill>
        <p:spPr>
          <a:xfrm>
            <a:off x="697622" y="2060659"/>
            <a:ext cx="5601185" cy="3535986"/>
          </a:xfrm>
          <a:prstGeom prst="rect">
            <a:avLst/>
          </a:prstGeom>
        </p:spPr>
      </p:pic>
      <p:sp>
        <p:nvSpPr>
          <p:cNvPr id="2" name="文本框 1">
            <a:extLst>
              <a:ext uri="{FF2B5EF4-FFF2-40B4-BE49-F238E27FC236}">
                <a16:creationId xmlns:a16="http://schemas.microsoft.com/office/drawing/2014/main" id="{B28DB14A-A062-9841-737E-5B34BBE1DA13}"/>
              </a:ext>
            </a:extLst>
          </p:cNvPr>
          <p:cNvSpPr txBox="1"/>
          <p:nvPr/>
        </p:nvSpPr>
        <p:spPr>
          <a:xfrm>
            <a:off x="7124700" y="2552757"/>
            <a:ext cx="3976370" cy="2551789"/>
          </a:xfrm>
          <a:prstGeom prst="rect">
            <a:avLst/>
          </a:prstGeom>
          <a:noFill/>
        </p:spPr>
        <p:txBody>
          <a:bodyPr wrap="square" rtlCol="0">
            <a:spAutoFit/>
          </a:bodyPr>
          <a:lstStyle/>
          <a:p>
            <a:pPr algn="ctr"/>
            <a:r>
              <a:rPr lang="zh-CN" altLang="en-US" sz="2800" b="1" dirty="0"/>
              <a:t>安全直觉</a:t>
            </a:r>
            <a:endParaRPr lang="en-US" altLang="zh-CN" sz="2800" b="1" dirty="0"/>
          </a:p>
          <a:p>
            <a:pPr indent="457200" algn="ctr">
              <a:lnSpc>
                <a:spcPct val="150000"/>
              </a:lnSpc>
            </a:pPr>
            <a:r>
              <a:rPr lang="zh-CN" altLang="zh-CN" dirty="0">
                <a:solidFill>
                  <a:srgbClr val="000000"/>
                </a:solidFill>
                <a:latin typeface="微软雅黑" panose="020B0503020204020204" pitchFamily="34" charset="-122"/>
                <a:ea typeface="微软雅黑" panose="020B0503020204020204" pitchFamily="34" charset="-122"/>
              </a:rPr>
              <a:t>每个令牌只能使用一次，并且无法预测。当客户端受到攻击时，攻击者会了解当前的</a:t>
            </a:r>
            <a:r>
              <a:rPr lang="en-US" altLang="zh-CN" dirty="0">
                <a:solidFill>
                  <a:srgbClr val="000000"/>
                </a:solidFill>
                <a:latin typeface="微软雅黑" panose="020B0503020204020204" pitchFamily="34" charset="-122"/>
                <a:ea typeface="微软雅黑" panose="020B0503020204020204" pitchFamily="34" charset="-122"/>
              </a:rPr>
              <a:t> </a:t>
            </a:r>
            <a:r>
              <a:rPr lang="en-US" altLang="zh-CN" dirty="0" err="1">
                <a:solidFill>
                  <a:srgbClr val="000000"/>
                </a:solidFill>
                <a:latin typeface="微软雅黑" panose="020B0503020204020204" pitchFamily="34" charset="-122"/>
                <a:ea typeface="微软雅黑" panose="020B0503020204020204" pitchFamily="34" charset="-122"/>
              </a:rPr>
              <a:t>tl</a:t>
            </a:r>
            <a:r>
              <a:rPr lang="en-US" altLang="zh-CN" dirty="0">
                <a:solidFill>
                  <a:srgbClr val="000000"/>
                </a:solidFill>
                <a:latin typeface="微软雅黑" panose="020B0503020204020204" pitchFamily="34" charset="-122"/>
                <a:ea typeface="微软雅黑" panose="020B0503020204020204" pitchFamily="34" charset="-122"/>
              </a:rPr>
              <a:t> </a:t>
            </a:r>
            <a:r>
              <a:rPr lang="zh-CN" altLang="zh-CN" dirty="0">
                <a:solidFill>
                  <a:srgbClr val="000000"/>
                </a:solidFill>
                <a:latin typeface="微软雅黑" panose="020B0503020204020204" pitchFamily="34" charset="-122"/>
                <a:ea typeface="微软雅黑" panose="020B0503020204020204" pitchFamily="34" charset="-122"/>
              </a:rPr>
              <a:t>。但是，一旦客户端执行后续授权，</a:t>
            </a:r>
            <a:r>
              <a:rPr lang="en-US" altLang="zh-CN" dirty="0" err="1">
                <a:solidFill>
                  <a:srgbClr val="000000"/>
                </a:solidFill>
                <a:latin typeface="微软雅黑" panose="020B0503020204020204" pitchFamily="34" charset="-122"/>
                <a:ea typeface="微软雅黑" panose="020B0503020204020204" pitchFamily="34" charset="-122"/>
              </a:rPr>
              <a:t>tl</a:t>
            </a:r>
            <a:r>
              <a:rPr lang="en-US" altLang="zh-CN" dirty="0">
                <a:solidFill>
                  <a:srgbClr val="000000"/>
                </a:solidFill>
                <a:latin typeface="微软雅黑" panose="020B0503020204020204" pitchFamily="34" charset="-122"/>
                <a:ea typeface="微软雅黑" panose="020B0503020204020204" pitchFamily="34" charset="-122"/>
              </a:rPr>
              <a:t> </a:t>
            </a:r>
            <a:r>
              <a:rPr lang="zh-CN" altLang="zh-CN" dirty="0">
                <a:solidFill>
                  <a:srgbClr val="000000"/>
                </a:solidFill>
                <a:latin typeface="微软雅黑" panose="020B0503020204020204" pitchFamily="34" charset="-122"/>
                <a:ea typeface="微软雅黑" panose="020B0503020204020204" pitchFamily="34" charset="-122"/>
              </a:rPr>
              <a:t>就会在服务器端被消耗，攻击者实际上会再次被锁定。</a:t>
            </a:r>
            <a:endParaRPr lang="en-US" altLang="zh-CN"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138164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9A0D7E-9090-22D4-7AF7-11B8BF5BDB63}"/>
            </a:ext>
          </a:extLst>
        </p:cNvPr>
        <p:cNvGrpSpPr/>
        <p:nvPr/>
      </p:nvGrpSpPr>
      <p:grpSpPr>
        <a:xfrm>
          <a:off x="0" y="0"/>
          <a:ext cx="0" cy="0"/>
          <a:chOff x="0" y="0"/>
          <a:chExt cx="0" cy="0"/>
        </a:xfrm>
      </p:grpSpPr>
      <p:sp>
        <p:nvSpPr>
          <p:cNvPr id="321" name="文本框 320">
            <a:extLst>
              <a:ext uri="{FF2B5EF4-FFF2-40B4-BE49-F238E27FC236}">
                <a16:creationId xmlns:a16="http://schemas.microsoft.com/office/drawing/2014/main" id="{9E90A32C-708D-2BAF-EA5D-D8739A8A496C}"/>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sp>
        <p:nvSpPr>
          <p:cNvPr id="23" name="矩形: 圆角 118">
            <a:extLst>
              <a:ext uri="{FF2B5EF4-FFF2-40B4-BE49-F238E27FC236}">
                <a16:creationId xmlns:a16="http://schemas.microsoft.com/office/drawing/2014/main" id="{4E215312-3664-3C7F-AACA-954B525D9F1F}"/>
              </a:ext>
            </a:extLst>
          </p:cNvPr>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a:extLst>
              <a:ext uri="{FF2B5EF4-FFF2-40B4-BE49-F238E27FC236}">
                <a16:creationId xmlns:a16="http://schemas.microsoft.com/office/drawing/2014/main" id="{E6FECD21-D41B-397F-B353-DC0644D36E84}"/>
              </a:ext>
            </a:extLst>
          </p:cNvPr>
          <p:cNvSpPr/>
          <p:nvPr/>
        </p:nvSpPr>
        <p:spPr>
          <a:xfrm>
            <a:off x="4107815" y="1241425"/>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chemeClr val="bg1"/>
                </a:solidFill>
                <a:effectLst/>
                <a:latin typeface="微软雅黑" panose="020B0503020204020204" pitchFamily="34" charset="-122"/>
                <a:ea typeface="微软雅黑" panose="020B0503020204020204" pitchFamily="34" charset="-122"/>
              </a:rPr>
              <a:t>可链接的授权令牌链</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108">
            <a:extLst>
              <a:ext uri="{FF2B5EF4-FFF2-40B4-BE49-F238E27FC236}">
                <a16:creationId xmlns:a16="http://schemas.microsoft.com/office/drawing/2014/main" id="{1A603621-961D-6CD1-C61C-DB125B99B1C1}"/>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AF5A27AD-ED58-8778-71AB-E40FFEA7776C}"/>
              </a:ext>
            </a:extLst>
          </p:cNvPr>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8680FB93-182B-D47A-8EC6-6485A620045F}"/>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pic>
        <p:nvPicPr>
          <p:cNvPr id="10" name="图片 9">
            <a:extLst>
              <a:ext uri="{FF2B5EF4-FFF2-40B4-BE49-F238E27FC236}">
                <a16:creationId xmlns:a16="http://schemas.microsoft.com/office/drawing/2014/main" id="{EADA35CC-8330-631E-E4C4-B7E2D61B5696}"/>
              </a:ext>
            </a:extLst>
          </p:cNvPr>
          <p:cNvPicPr>
            <a:picLocks noChangeAspect="1"/>
          </p:cNvPicPr>
          <p:nvPr/>
        </p:nvPicPr>
        <p:blipFill>
          <a:blip r:embed="rId5"/>
          <a:stretch>
            <a:fillRect/>
          </a:stretch>
        </p:blipFill>
        <p:spPr>
          <a:xfrm>
            <a:off x="697622" y="2060659"/>
            <a:ext cx="5601185" cy="3535986"/>
          </a:xfrm>
          <a:prstGeom prst="rect">
            <a:avLst/>
          </a:prstGeom>
        </p:spPr>
      </p:pic>
      <p:sp>
        <p:nvSpPr>
          <p:cNvPr id="2" name="文本框 1">
            <a:extLst>
              <a:ext uri="{FF2B5EF4-FFF2-40B4-BE49-F238E27FC236}">
                <a16:creationId xmlns:a16="http://schemas.microsoft.com/office/drawing/2014/main" id="{3A28C37F-ABD8-103C-1424-A42E45E553D9}"/>
              </a:ext>
            </a:extLst>
          </p:cNvPr>
          <p:cNvSpPr txBox="1"/>
          <p:nvPr/>
        </p:nvSpPr>
        <p:spPr>
          <a:xfrm>
            <a:off x="7124700" y="2276475"/>
            <a:ext cx="3976370" cy="2523768"/>
          </a:xfrm>
          <a:prstGeom prst="rect">
            <a:avLst/>
          </a:prstGeom>
          <a:noFill/>
        </p:spPr>
        <p:txBody>
          <a:bodyPr wrap="square" rtlCol="0">
            <a:spAutoFit/>
          </a:bodyPr>
          <a:lstStyle/>
          <a:p>
            <a:pPr algn="ctr"/>
            <a:r>
              <a:rPr lang="zh-CN" altLang="en-US" sz="2800" b="1" dirty="0"/>
              <a:t>局限性</a:t>
            </a:r>
            <a:endParaRPr lang="en-US" altLang="zh-CN" sz="2800" b="1" dirty="0"/>
          </a:p>
          <a:p>
            <a:pPr indent="457200"/>
            <a:r>
              <a:rPr lang="zh-CN" altLang="en-US" b="0" i="0" dirty="0">
                <a:solidFill>
                  <a:srgbClr val="000000"/>
                </a:solidFill>
                <a:effectLst/>
                <a:latin typeface="微软雅黑" panose="020B0503020204020204" pitchFamily="34" charset="-122"/>
                <a:ea typeface="微软雅黑" panose="020B0503020204020204" pitchFamily="34" charset="-122"/>
              </a:rPr>
              <a:t>这种设计并不能提供很强的隐私性。事实上，每个客户端都可以被服务器链接：服务器可以有效地记住之前发送给某个客户端的令牌，然后在出现这个特定令牌时识别出新连接来自同一个客户端。这允许重建与给定客户端相对应的完整令牌链。</a:t>
            </a:r>
            <a:endParaRPr lang="en-US" altLang="zh-CN" b="1" dirty="0"/>
          </a:p>
        </p:txBody>
      </p:sp>
    </p:spTree>
    <p:extLst>
      <p:ext uri="{BB962C8B-B14F-4D97-AF65-F5344CB8AC3E}">
        <p14:creationId xmlns:p14="http://schemas.microsoft.com/office/powerpoint/2010/main" val="41380146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38C91-91E3-C80B-3489-C1DE88E3B7BB}"/>
            </a:ext>
          </a:extLst>
        </p:cNvPr>
        <p:cNvGrpSpPr/>
        <p:nvPr/>
      </p:nvGrpSpPr>
      <p:grpSpPr>
        <a:xfrm>
          <a:off x="0" y="0"/>
          <a:ext cx="0" cy="0"/>
          <a:chOff x="0" y="0"/>
          <a:chExt cx="0" cy="0"/>
        </a:xfrm>
      </p:grpSpPr>
      <p:sp>
        <p:nvSpPr>
          <p:cNvPr id="321" name="文本框 320">
            <a:extLst>
              <a:ext uri="{FF2B5EF4-FFF2-40B4-BE49-F238E27FC236}">
                <a16:creationId xmlns:a16="http://schemas.microsoft.com/office/drawing/2014/main" id="{60D2C789-23DE-0380-338D-17AFCCF2C1D4}"/>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sp>
        <p:nvSpPr>
          <p:cNvPr id="23" name="矩形: 圆角 118">
            <a:extLst>
              <a:ext uri="{FF2B5EF4-FFF2-40B4-BE49-F238E27FC236}">
                <a16:creationId xmlns:a16="http://schemas.microsoft.com/office/drawing/2014/main" id="{20E36E89-A524-F20B-7269-6E306D28AC91}"/>
              </a:ext>
            </a:extLst>
          </p:cNvPr>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a:extLst>
              <a:ext uri="{FF2B5EF4-FFF2-40B4-BE49-F238E27FC236}">
                <a16:creationId xmlns:a16="http://schemas.microsoft.com/office/drawing/2014/main" id="{7ECE30AA-F87E-E3CD-6B34-F4F630029F98}"/>
              </a:ext>
            </a:extLst>
          </p:cNvPr>
          <p:cNvSpPr/>
          <p:nvPr/>
        </p:nvSpPr>
        <p:spPr>
          <a:xfrm>
            <a:off x="4107815" y="1241425"/>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chemeClr val="bg1"/>
                </a:solidFill>
                <a:effectLst/>
                <a:latin typeface="微软雅黑" panose="020B0503020204020204" pitchFamily="34" charset="-122"/>
                <a:ea typeface="微软雅黑" panose="020B0503020204020204" pitchFamily="34" charset="-122"/>
              </a:rPr>
              <a:t>不可链接的授权令牌链</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108">
            <a:extLst>
              <a:ext uri="{FF2B5EF4-FFF2-40B4-BE49-F238E27FC236}">
                <a16:creationId xmlns:a16="http://schemas.microsoft.com/office/drawing/2014/main" id="{BAEB5932-A849-6591-3D6B-A4543567FF72}"/>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008DC67B-A68A-90A7-861F-D7C606169FAB}"/>
              </a:ext>
            </a:extLst>
          </p:cNvPr>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853F1489-8C34-C641-2F33-7DED92377265}"/>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pic>
        <p:nvPicPr>
          <p:cNvPr id="4" name="图片 3">
            <a:extLst>
              <a:ext uri="{FF2B5EF4-FFF2-40B4-BE49-F238E27FC236}">
                <a16:creationId xmlns:a16="http://schemas.microsoft.com/office/drawing/2014/main" id="{4024F188-83A9-C427-5EE9-4DE7932F8A1D}"/>
              </a:ext>
            </a:extLst>
          </p:cNvPr>
          <p:cNvPicPr>
            <a:picLocks noChangeAspect="1"/>
          </p:cNvPicPr>
          <p:nvPr/>
        </p:nvPicPr>
        <p:blipFill>
          <a:blip r:embed="rId5"/>
          <a:stretch>
            <a:fillRect/>
          </a:stretch>
        </p:blipFill>
        <p:spPr>
          <a:xfrm>
            <a:off x="1868982" y="2042915"/>
            <a:ext cx="8517031" cy="3819125"/>
          </a:xfrm>
          <a:prstGeom prst="rect">
            <a:avLst/>
          </a:prstGeom>
        </p:spPr>
      </p:pic>
    </p:spTree>
    <p:extLst>
      <p:ext uri="{BB962C8B-B14F-4D97-AF65-F5344CB8AC3E}">
        <p14:creationId xmlns:p14="http://schemas.microsoft.com/office/powerpoint/2010/main" val="3887374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D4874-15B5-32B7-0E67-657C227F76CD}"/>
            </a:ext>
          </a:extLst>
        </p:cNvPr>
        <p:cNvGrpSpPr/>
        <p:nvPr/>
      </p:nvGrpSpPr>
      <p:grpSpPr>
        <a:xfrm>
          <a:off x="0" y="0"/>
          <a:ext cx="0" cy="0"/>
          <a:chOff x="0" y="0"/>
          <a:chExt cx="0" cy="0"/>
        </a:xfrm>
      </p:grpSpPr>
      <p:sp>
        <p:nvSpPr>
          <p:cNvPr id="321" name="文本框 320">
            <a:extLst>
              <a:ext uri="{FF2B5EF4-FFF2-40B4-BE49-F238E27FC236}">
                <a16:creationId xmlns:a16="http://schemas.microsoft.com/office/drawing/2014/main" id="{1ABC65AE-E650-70BF-FA3A-73C624E0DC35}"/>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sp>
        <p:nvSpPr>
          <p:cNvPr id="23" name="矩形: 圆角 118">
            <a:extLst>
              <a:ext uri="{FF2B5EF4-FFF2-40B4-BE49-F238E27FC236}">
                <a16:creationId xmlns:a16="http://schemas.microsoft.com/office/drawing/2014/main" id="{36249B95-1E3E-D060-E980-77087516C9F9}"/>
              </a:ext>
            </a:extLst>
          </p:cNvPr>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a:extLst>
              <a:ext uri="{FF2B5EF4-FFF2-40B4-BE49-F238E27FC236}">
                <a16:creationId xmlns:a16="http://schemas.microsoft.com/office/drawing/2014/main" id="{3970F083-60A1-37A5-67BD-605DD2DDD9FC}"/>
              </a:ext>
            </a:extLst>
          </p:cNvPr>
          <p:cNvSpPr/>
          <p:nvPr/>
        </p:nvSpPr>
        <p:spPr>
          <a:xfrm>
            <a:off x="4107815" y="1241425"/>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chemeClr val="bg1"/>
                </a:solidFill>
                <a:effectLst/>
                <a:latin typeface="微软雅黑" panose="020B0503020204020204" pitchFamily="34" charset="-122"/>
                <a:ea typeface="微软雅黑" panose="020B0503020204020204" pitchFamily="34" charset="-122"/>
              </a:rPr>
              <a:t>不可链接的授权令牌链</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108">
            <a:extLst>
              <a:ext uri="{FF2B5EF4-FFF2-40B4-BE49-F238E27FC236}">
                <a16:creationId xmlns:a16="http://schemas.microsoft.com/office/drawing/2014/main" id="{E0E22AC5-A0C6-697C-8039-D2578295F695}"/>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B92F8FA2-69CC-8E39-0059-72179EA9EF8E}"/>
              </a:ext>
            </a:extLst>
          </p:cNvPr>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169B1148-4B27-09B8-8DFC-49C1EB67007F}"/>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2" name="文本框 1">
            <a:extLst>
              <a:ext uri="{FF2B5EF4-FFF2-40B4-BE49-F238E27FC236}">
                <a16:creationId xmlns:a16="http://schemas.microsoft.com/office/drawing/2014/main" id="{4BF678D5-2DA3-B3B4-DBFB-7077651CF366}"/>
              </a:ext>
            </a:extLst>
          </p:cNvPr>
          <p:cNvSpPr txBox="1"/>
          <p:nvPr/>
        </p:nvSpPr>
        <p:spPr>
          <a:xfrm>
            <a:off x="6568189" y="1795239"/>
            <a:ext cx="4785995" cy="4213782"/>
          </a:xfrm>
          <a:prstGeom prst="rect">
            <a:avLst/>
          </a:prstGeom>
          <a:noFill/>
        </p:spPr>
        <p:txBody>
          <a:bodyPr wrap="square" rtlCol="0">
            <a:spAutoFit/>
          </a:bodyPr>
          <a:lstStyle/>
          <a:p>
            <a:pPr algn="ctr"/>
            <a:r>
              <a:rPr lang="zh-CN" altLang="en-US" sz="2800" b="1" dirty="0"/>
              <a:t>安全直觉</a:t>
            </a:r>
            <a:endParaRPr lang="en-US" altLang="zh-CN" sz="2800" b="1" dirty="0"/>
          </a:p>
          <a:p>
            <a:pPr marL="457200" indent="-457200">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Authentication</a:t>
            </a:r>
            <a:r>
              <a:rPr lang="zh-CN" altLang="en-US" b="1"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签名的不可伪造性确保只有拥有有效令牌的人才能获得新令牌</a:t>
            </a:r>
            <a:endParaRPr lang="en-US" altLang="zh-CN" sz="2800" b="1" i="0" dirty="0">
              <a:solidFill>
                <a:srgbClr val="000000"/>
              </a:solidFill>
              <a:effectLst/>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b="1" i="0" dirty="0">
                <a:solidFill>
                  <a:srgbClr val="000000"/>
                </a:solidFill>
                <a:effectLst/>
                <a:latin typeface="微软雅黑" panose="020B0503020204020204" pitchFamily="34" charset="-122"/>
                <a:ea typeface="微软雅黑" panose="020B0503020204020204" pitchFamily="34" charset="-122"/>
              </a:rPr>
              <a:t>Privacy</a:t>
            </a:r>
            <a:r>
              <a:rPr lang="zh-CN" altLang="en-US" b="1" i="0" dirty="0">
                <a:solidFill>
                  <a:srgbClr val="000000"/>
                </a:solidFill>
                <a:effectLst/>
                <a:latin typeface="微软雅黑" panose="020B0503020204020204" pitchFamily="34" charset="-122"/>
                <a:ea typeface="微软雅黑" panose="020B0503020204020204" pitchFamily="34" charset="-122"/>
              </a:rPr>
              <a:t>：</a:t>
            </a:r>
            <a:r>
              <a:rPr lang="zh-CN" altLang="en-US" b="0" i="0" dirty="0">
                <a:solidFill>
                  <a:srgbClr val="000000"/>
                </a:solidFill>
                <a:effectLst/>
                <a:latin typeface="微软雅黑" panose="020B0503020204020204" pitchFamily="34" charset="-122"/>
                <a:ea typeface="微软雅黑" panose="020B0503020204020204" pitchFamily="34" charset="-122"/>
              </a:rPr>
              <a:t>由于盲化，服务器不知道它将哪个令牌传递给哪个客户端。</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457200" indent="-457200">
              <a:lnSpc>
                <a:spcPct val="150000"/>
              </a:lnSpc>
              <a:buFont typeface="Arial" panose="020B0604020202020204" pitchFamily="34" charset="0"/>
              <a:buChar char="•"/>
            </a:pPr>
            <a:r>
              <a:rPr lang="en-US" altLang="zh-CN" b="1" dirty="0">
                <a:solidFill>
                  <a:srgbClr val="000000"/>
                </a:solidFill>
                <a:latin typeface="微软雅黑" panose="020B0503020204020204" pitchFamily="34" charset="-122"/>
                <a:ea typeface="微软雅黑" panose="020B0503020204020204" pitchFamily="34" charset="-122"/>
              </a:rPr>
              <a:t>PCS</a:t>
            </a:r>
            <a:r>
              <a:rPr lang="zh-CN" altLang="en-US" b="1" dirty="0">
                <a:solidFill>
                  <a:srgbClr val="000000"/>
                </a:solidFill>
                <a:latin typeface="微软雅黑" panose="020B0503020204020204" pitchFamily="34" charset="-122"/>
                <a:ea typeface="微软雅黑" panose="020B0503020204020204" pitchFamily="34" charset="-122"/>
              </a:rPr>
              <a:t>：</a:t>
            </a:r>
            <a:r>
              <a:rPr lang="zh-CN" altLang="en-US" dirty="0">
                <a:solidFill>
                  <a:srgbClr val="000000"/>
                </a:solidFill>
                <a:latin typeface="微软雅黑" panose="020B0503020204020204" pitchFamily="34" charset="-122"/>
                <a:ea typeface="微软雅黑" panose="020B0503020204020204" pitchFamily="34" charset="-122"/>
              </a:rPr>
              <a:t>如果客户端受到攻击并且令牌被盗，则要么客户端首先使用它，攻击者获得的令牌变得无用，要么攻击者先使用它，然后客户端尝试使用它，则更新将失败并且攻击将被检测到。</a:t>
            </a:r>
            <a:endParaRPr lang="en-US" altLang="zh-CN" dirty="0">
              <a:solidFill>
                <a:srgbClr val="00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41E36DF-4A15-00A4-1646-A68D86981251}"/>
              </a:ext>
            </a:extLst>
          </p:cNvPr>
          <p:cNvPicPr>
            <a:picLocks noChangeAspect="1"/>
          </p:cNvPicPr>
          <p:nvPr/>
        </p:nvPicPr>
        <p:blipFill>
          <a:blip r:embed="rId5"/>
          <a:stretch>
            <a:fillRect/>
          </a:stretch>
        </p:blipFill>
        <p:spPr>
          <a:xfrm>
            <a:off x="638408" y="2219111"/>
            <a:ext cx="5638568" cy="3366039"/>
          </a:xfrm>
          <a:prstGeom prst="rect">
            <a:avLst/>
          </a:prstGeom>
        </p:spPr>
      </p:pic>
    </p:spTree>
    <p:extLst>
      <p:ext uri="{BB962C8B-B14F-4D97-AF65-F5344CB8AC3E}">
        <p14:creationId xmlns:p14="http://schemas.microsoft.com/office/powerpoint/2010/main" val="232348870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圆角 118"/>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p:cNvSpPr/>
          <p:nvPr/>
        </p:nvSpPr>
        <p:spPr>
          <a:xfrm>
            <a:off x="4107814" y="1241425"/>
            <a:ext cx="4740911"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err="1">
                <a:solidFill>
                  <a:schemeClr val="bg1"/>
                </a:solidFill>
                <a:latin typeface="微软雅黑" panose="020B0503020204020204" pitchFamily="34" charset="-122"/>
                <a:ea typeface="微软雅黑" panose="020B0503020204020204" pitchFamily="34" charset="-122"/>
              </a:rPr>
              <a:t>TokenWeaver</a:t>
            </a:r>
            <a:r>
              <a:rPr lang="zh-CN" altLang="en-US" sz="2800" dirty="0">
                <a:solidFill>
                  <a:schemeClr val="bg1"/>
                </a:solidFill>
                <a:latin typeface="微软雅黑" panose="020B0503020204020204" pitchFamily="34" charset="-122"/>
                <a:ea typeface="微软雅黑" panose="020B0503020204020204" pitchFamily="34" charset="-122"/>
              </a:rPr>
              <a:t>中的</a:t>
            </a:r>
            <a:r>
              <a:rPr lang="en-US" altLang="zh-CN" sz="2800" dirty="0">
                <a:solidFill>
                  <a:schemeClr val="bg1"/>
                </a:solidFill>
                <a:latin typeface="微软雅黑" panose="020B0503020204020204" pitchFamily="34" charset="-122"/>
                <a:ea typeface="微软雅黑" panose="020B0503020204020204" pitchFamily="34" charset="-122"/>
              </a:rPr>
              <a:t>TEE</a:t>
            </a:r>
            <a:r>
              <a:rPr lang="zh-CN" altLang="en-US" sz="2800" dirty="0">
                <a:solidFill>
                  <a:schemeClr val="bg1"/>
                </a:solidFill>
                <a:latin typeface="微软雅黑" panose="020B0503020204020204" pitchFamily="34" charset="-122"/>
                <a:ea typeface="微软雅黑" panose="020B0503020204020204" pitchFamily="34" charset="-122"/>
              </a:rPr>
              <a:t>设置</a:t>
            </a:r>
          </a:p>
        </p:txBody>
      </p:sp>
      <p:sp>
        <p:nvSpPr>
          <p:cNvPr id="20" name="任意多边形: 形状 108"/>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pic>
        <p:nvPicPr>
          <p:cNvPr id="4" name="图片 3"/>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pic>
        <p:nvPicPr>
          <p:cNvPr id="6" name="图片 5">
            <a:extLst>
              <a:ext uri="{FF2B5EF4-FFF2-40B4-BE49-F238E27FC236}">
                <a16:creationId xmlns:a16="http://schemas.microsoft.com/office/drawing/2014/main" id="{5391038D-079B-9EB8-4043-475C98B537A0}"/>
              </a:ext>
            </a:extLst>
          </p:cNvPr>
          <p:cNvPicPr>
            <a:picLocks noChangeAspect="1"/>
          </p:cNvPicPr>
          <p:nvPr/>
        </p:nvPicPr>
        <p:blipFill>
          <a:blip r:embed="rId5"/>
          <a:stretch>
            <a:fillRect/>
          </a:stretch>
        </p:blipFill>
        <p:spPr>
          <a:xfrm>
            <a:off x="1246778" y="2219111"/>
            <a:ext cx="10144702" cy="343558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9D3D4-982F-DF7E-9A51-ED540E6DE6B5}"/>
            </a:ext>
          </a:extLst>
        </p:cNvPr>
        <p:cNvGrpSpPr/>
        <p:nvPr/>
      </p:nvGrpSpPr>
      <p:grpSpPr>
        <a:xfrm>
          <a:off x="0" y="0"/>
          <a:ext cx="0" cy="0"/>
          <a:chOff x="0" y="0"/>
          <a:chExt cx="0" cy="0"/>
        </a:xfrm>
      </p:grpSpPr>
      <p:sp>
        <p:nvSpPr>
          <p:cNvPr id="23" name="矩形: 圆角 118">
            <a:extLst>
              <a:ext uri="{FF2B5EF4-FFF2-40B4-BE49-F238E27FC236}">
                <a16:creationId xmlns:a16="http://schemas.microsoft.com/office/drawing/2014/main" id="{43A8F9A0-818C-D911-15C4-4F2DE5BD7D63}"/>
              </a:ext>
            </a:extLst>
          </p:cNvPr>
          <p:cNvSpPr/>
          <p:nvPr/>
        </p:nvSpPr>
        <p:spPr>
          <a:xfrm>
            <a:off x="578101"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a:extLst>
              <a:ext uri="{FF2B5EF4-FFF2-40B4-BE49-F238E27FC236}">
                <a16:creationId xmlns:a16="http://schemas.microsoft.com/office/drawing/2014/main" id="{5316E9BE-1309-CB5A-2765-99C25D68A30E}"/>
              </a:ext>
            </a:extLst>
          </p:cNvPr>
          <p:cNvSpPr/>
          <p:nvPr/>
        </p:nvSpPr>
        <p:spPr>
          <a:xfrm>
            <a:off x="4107814" y="1241425"/>
            <a:ext cx="4740911"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微软雅黑" panose="020B0503020204020204" pitchFamily="34" charset="-122"/>
                <a:ea typeface="微软雅黑" panose="020B0503020204020204" pitchFamily="34" charset="-122"/>
              </a:rPr>
              <a:t>TEE</a:t>
            </a:r>
            <a:r>
              <a:rPr lang="zh-CN" altLang="en-US" sz="2800" dirty="0">
                <a:solidFill>
                  <a:schemeClr val="bg1"/>
                </a:solidFill>
                <a:latin typeface="微软雅黑" panose="020B0503020204020204" pitchFamily="34" charset="-122"/>
                <a:ea typeface="微软雅黑" panose="020B0503020204020204" pitchFamily="34" charset="-122"/>
              </a:rPr>
              <a:t>初始化</a:t>
            </a:r>
          </a:p>
        </p:txBody>
      </p:sp>
      <p:sp>
        <p:nvSpPr>
          <p:cNvPr id="20" name="任意多边形: 形状 108">
            <a:extLst>
              <a:ext uri="{FF2B5EF4-FFF2-40B4-BE49-F238E27FC236}">
                <a16:creationId xmlns:a16="http://schemas.microsoft.com/office/drawing/2014/main" id="{82DB4B06-E2C9-1562-3680-8B47E1FA758D}"/>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008B9882-999A-EF81-130C-715279D413AC}"/>
              </a:ext>
            </a:extLst>
          </p:cNvPr>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D74D4738-4FCB-E740-A57F-D82C8FA34290}"/>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pic>
        <p:nvPicPr>
          <p:cNvPr id="4" name="图片 3">
            <a:extLst>
              <a:ext uri="{FF2B5EF4-FFF2-40B4-BE49-F238E27FC236}">
                <a16:creationId xmlns:a16="http://schemas.microsoft.com/office/drawing/2014/main" id="{F578B6B6-02D9-3269-6256-939A0CFC58AD}"/>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CEA4E9C-B5C8-B7F2-9F54-BF81C20B2AC5}"/>
                  </a:ext>
                </a:extLst>
              </p:cNvPr>
              <p:cNvSpPr txBox="1"/>
              <p:nvPr/>
            </p:nvSpPr>
            <p:spPr>
              <a:xfrm>
                <a:off x="1575660" y="4769261"/>
                <a:ext cx="8901839" cy="1255152"/>
              </a:xfrm>
              <a:prstGeom prst="rect">
                <a:avLst/>
              </a:prstGeom>
              <a:noFill/>
            </p:spPr>
            <p:txBody>
              <a:bodyPr wrap="square" rtlCol="0">
                <a:spAutoFit/>
              </a:bodyPr>
              <a:lstStyle/>
              <a:p>
                <a:pPr>
                  <a:lnSpc>
                    <a:spcPct val="150000"/>
                  </a:lnSpc>
                </a:pPr>
                <a:r>
                  <a:rPr lang="en-US" altLang="zh-CN" sz="2000" b="1" dirty="0"/>
                  <a:t>Setup</a:t>
                </a:r>
                <a:r>
                  <a:rPr lang="zh-CN" altLang="en-US" sz="2000" b="1" dirty="0"/>
                  <a:t>阶段：</a:t>
                </a:r>
                <a:endParaRPr lang="en-US" altLang="zh-CN" sz="2000" b="1" dirty="0"/>
              </a:p>
              <a:p>
                <a:pPr>
                  <a:lnSpc>
                    <a:spcPct val="150000"/>
                  </a:lnSpc>
                </a:pPr>
                <a:r>
                  <a:rPr lang="zh-CN" altLang="en-US" sz="1600" dirty="0"/>
                  <a:t>在出厂时，提供商</a:t>
                </a:r>
                <a:r>
                  <a:rPr lang="en-US" altLang="zh-CN" sz="1600" dirty="0"/>
                  <a:t>provider</a:t>
                </a:r>
                <a:r>
                  <a:rPr lang="zh-CN" altLang="en-US" sz="1600" dirty="0"/>
                  <a:t>会生成一个新鲜的</a:t>
                </a:r>
                <a:r>
                  <a:rPr lang="en-US" altLang="zh-CN" sz="1600" dirty="0"/>
                  <a:t>token </a:t>
                </a:r>
                <a14:m>
                  <m:oMath xmlns:m="http://schemas.openxmlformats.org/officeDocument/2006/math">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𝑡</m:t>
                        </m:r>
                      </m:e>
                      <m:sub>
                        <m:r>
                          <a:rPr lang="en-US" altLang="zh-CN" sz="1600" b="0" i="1">
                            <a:latin typeface="Cambria Math" panose="02040503050406030204" pitchFamily="18" charset="0"/>
                          </a:rPr>
                          <m:t>𝑙</m:t>
                        </m:r>
                      </m:sub>
                    </m:sSub>
                  </m:oMath>
                </a14:m>
                <a:r>
                  <a:rPr lang="en-US" altLang="zh-CN" sz="1600" dirty="0"/>
                  <a:t> </a:t>
                </a:r>
                <a:r>
                  <a:rPr lang="zh-CN" altLang="en-US" sz="1600" dirty="0"/>
                  <a:t>，</a:t>
                </a:r>
                <a:r>
                  <a:rPr lang="en-US" altLang="zh-CN" sz="1600" dirty="0"/>
                  <a:t>provider</a:t>
                </a:r>
                <a:r>
                  <a:rPr lang="zh-CN" altLang="en-US" sz="1600" dirty="0"/>
                  <a:t>会存储</a:t>
                </a:r>
                <a14:m>
                  <m:oMath xmlns:m="http://schemas.openxmlformats.org/officeDocument/2006/math">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a:latin typeface="Cambria Math" panose="02040503050406030204" pitchFamily="18" charset="0"/>
                              </a:rPr>
                              <m:t>𝑡</m:t>
                            </m:r>
                          </m:e>
                          <m:sub>
                            <m:r>
                              <a:rPr lang="en-US" altLang="zh-CN" sz="1600">
                                <a:latin typeface="Cambria Math" panose="02040503050406030204" pitchFamily="18" charset="0"/>
                              </a:rPr>
                              <m:t>𝑙</m:t>
                            </m:r>
                          </m:sub>
                        </m:sSub>
                        <m:r>
                          <a:rPr lang="en-US" altLang="zh-CN" sz="1600">
                            <a:latin typeface="Cambria Math" panose="02040503050406030204" pitchFamily="18" charset="0"/>
                          </a:rPr>
                          <m:t>,</m:t>
                        </m:r>
                        <m:r>
                          <a:rPr lang="en-US" altLang="zh-CN" sz="1600">
                            <a:latin typeface="Cambria Math" panose="02040503050406030204" pitchFamily="18" charset="0"/>
                          </a:rPr>
                          <m:t>𝑆𝑁</m:t>
                        </m:r>
                      </m:e>
                    </m:d>
                  </m:oMath>
                </a14:m>
                <a:r>
                  <a:rPr lang="zh-CN" altLang="en-US" sz="1600" dirty="0"/>
                  <a:t>在集合</a:t>
                </a:r>
                <a:r>
                  <a:rPr lang="en-US" altLang="zh-CN" sz="1600" dirty="0" err="1"/>
                  <a:t>LinkedToken</a:t>
                </a:r>
                <a:r>
                  <a:rPr lang="zh-CN" altLang="en-US" sz="1600" dirty="0"/>
                  <a:t>中</a:t>
                </a:r>
                <a:endParaRPr lang="zh-CN" altLang="zh-CN" sz="1600" dirty="0"/>
              </a:p>
            </p:txBody>
          </p:sp>
        </mc:Choice>
        <mc:Fallback xmlns="">
          <p:sp>
            <p:nvSpPr>
              <p:cNvPr id="3" name="文本框 2">
                <a:extLst>
                  <a:ext uri="{FF2B5EF4-FFF2-40B4-BE49-F238E27FC236}">
                    <a16:creationId xmlns:a16="http://schemas.microsoft.com/office/drawing/2014/main" id="{7CEA4E9C-B5C8-B7F2-9F54-BF81C20B2AC5}"/>
                  </a:ext>
                </a:extLst>
              </p:cNvPr>
              <p:cNvSpPr txBox="1">
                <a:spLocks noRot="1" noChangeAspect="1" noMove="1" noResize="1" noEditPoints="1" noAdjustHandles="1" noChangeArrowheads="1" noChangeShapeType="1" noTextEdit="1"/>
              </p:cNvSpPr>
              <p:nvPr/>
            </p:nvSpPr>
            <p:spPr>
              <a:xfrm>
                <a:off x="1575660" y="4769261"/>
                <a:ext cx="8901839" cy="1255152"/>
              </a:xfrm>
              <a:prstGeom prst="rect">
                <a:avLst/>
              </a:prstGeom>
              <a:blipFill>
                <a:blip r:embed="rId5"/>
                <a:stretch>
                  <a:fillRect l="-684" b="-5340"/>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FF134F3-A2A5-0AE7-5642-269F4137AA4F}"/>
              </a:ext>
            </a:extLst>
          </p:cNvPr>
          <p:cNvPicPr>
            <a:picLocks noChangeAspect="1"/>
          </p:cNvPicPr>
          <p:nvPr/>
        </p:nvPicPr>
        <p:blipFill>
          <a:blip r:embed="rId6"/>
          <a:stretch>
            <a:fillRect/>
          </a:stretch>
        </p:blipFill>
        <p:spPr>
          <a:xfrm>
            <a:off x="1575660" y="1938623"/>
            <a:ext cx="8901839" cy="3014681"/>
          </a:xfrm>
          <a:prstGeom prst="rect">
            <a:avLst/>
          </a:prstGeom>
        </p:spPr>
      </p:pic>
    </p:spTree>
    <p:extLst>
      <p:ext uri="{BB962C8B-B14F-4D97-AF65-F5344CB8AC3E}">
        <p14:creationId xmlns:p14="http://schemas.microsoft.com/office/powerpoint/2010/main" val="3098609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0709E-76D8-383C-B3A2-5620976F9615}"/>
            </a:ext>
          </a:extLst>
        </p:cNvPr>
        <p:cNvGrpSpPr/>
        <p:nvPr/>
      </p:nvGrpSpPr>
      <p:grpSpPr>
        <a:xfrm>
          <a:off x="0" y="0"/>
          <a:ext cx="0" cy="0"/>
          <a:chOff x="0" y="0"/>
          <a:chExt cx="0" cy="0"/>
        </a:xfrm>
      </p:grpSpPr>
      <p:sp>
        <p:nvSpPr>
          <p:cNvPr id="23" name="矩形: 圆角 118">
            <a:extLst>
              <a:ext uri="{FF2B5EF4-FFF2-40B4-BE49-F238E27FC236}">
                <a16:creationId xmlns:a16="http://schemas.microsoft.com/office/drawing/2014/main" id="{3850556F-BEC3-FB41-E49F-79AF87CE9B22}"/>
              </a:ext>
            </a:extLst>
          </p:cNvPr>
          <p:cNvSpPr/>
          <p:nvPr/>
        </p:nvSpPr>
        <p:spPr>
          <a:xfrm>
            <a:off x="578101" y="1512314"/>
            <a:ext cx="11232899" cy="5126611"/>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a:extLst>
              <a:ext uri="{FF2B5EF4-FFF2-40B4-BE49-F238E27FC236}">
                <a16:creationId xmlns:a16="http://schemas.microsoft.com/office/drawing/2014/main" id="{5840393C-47BA-9819-CB96-A857EF062FB1}"/>
              </a:ext>
            </a:extLst>
          </p:cNvPr>
          <p:cNvSpPr/>
          <p:nvPr/>
        </p:nvSpPr>
        <p:spPr>
          <a:xfrm>
            <a:off x="4107814" y="1241425"/>
            <a:ext cx="4740911"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更新可链接链</a:t>
            </a:r>
          </a:p>
        </p:txBody>
      </p:sp>
      <p:sp>
        <p:nvSpPr>
          <p:cNvPr id="20" name="任意多边形: 形状 108">
            <a:extLst>
              <a:ext uri="{FF2B5EF4-FFF2-40B4-BE49-F238E27FC236}">
                <a16:creationId xmlns:a16="http://schemas.microsoft.com/office/drawing/2014/main" id="{429B83C6-4123-2A44-7A75-C28C28EB57DC}"/>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B250EB6D-B94F-F7BB-B623-F7AA61999842}"/>
              </a:ext>
            </a:extLst>
          </p:cNvPr>
          <p:cNvSpPr/>
          <p:nvPr/>
        </p:nvSpPr>
        <p:spPr>
          <a:xfrm>
            <a:off x="5552843" y="6559008"/>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7F9A09D-E99E-266B-2564-8773EE80712E}"/>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pic>
        <p:nvPicPr>
          <p:cNvPr id="4" name="图片 3">
            <a:extLst>
              <a:ext uri="{FF2B5EF4-FFF2-40B4-BE49-F238E27FC236}">
                <a16:creationId xmlns:a16="http://schemas.microsoft.com/office/drawing/2014/main" id="{A262C74B-0F01-9C9F-3572-5F45F27B9F10}"/>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5" name="文本框 4">
            <a:extLst>
              <a:ext uri="{FF2B5EF4-FFF2-40B4-BE49-F238E27FC236}">
                <a16:creationId xmlns:a16="http://schemas.microsoft.com/office/drawing/2014/main" id="{2FED792D-1AF7-90AC-C76D-90844802ECF4}"/>
              </a:ext>
            </a:extLst>
          </p:cNvPr>
          <p:cNvSpPr txBox="1"/>
          <p:nvPr/>
        </p:nvSpPr>
        <p:spPr>
          <a:xfrm>
            <a:off x="1785937" y="2098512"/>
            <a:ext cx="690563" cy="461665"/>
          </a:xfrm>
          <a:prstGeom prst="rect">
            <a:avLst/>
          </a:prstGeom>
          <a:noFill/>
        </p:spPr>
        <p:txBody>
          <a:bodyPr wrap="square" rtlCol="0">
            <a:spAutoFit/>
          </a:bodyPr>
          <a:lstStyle/>
          <a:p>
            <a:r>
              <a:rPr lang="en-US" altLang="zh-CN" sz="2400" b="1" dirty="0"/>
              <a:t>TEE</a:t>
            </a:r>
            <a:endParaRPr lang="zh-CN" altLang="en-US" sz="2400" b="1" dirty="0"/>
          </a:p>
        </p:txBody>
      </p:sp>
      <p:sp>
        <p:nvSpPr>
          <p:cNvPr id="6" name="文本框 5">
            <a:extLst>
              <a:ext uri="{FF2B5EF4-FFF2-40B4-BE49-F238E27FC236}">
                <a16:creationId xmlns:a16="http://schemas.microsoft.com/office/drawing/2014/main" id="{AF84A137-60B5-196A-66DB-F62C68184856}"/>
              </a:ext>
            </a:extLst>
          </p:cNvPr>
          <p:cNvSpPr txBox="1"/>
          <p:nvPr/>
        </p:nvSpPr>
        <p:spPr>
          <a:xfrm>
            <a:off x="9414681" y="2022110"/>
            <a:ext cx="1531963" cy="461665"/>
          </a:xfrm>
          <a:prstGeom prst="rect">
            <a:avLst/>
          </a:prstGeom>
          <a:noFill/>
        </p:spPr>
        <p:txBody>
          <a:bodyPr wrap="square" rtlCol="0">
            <a:spAutoFit/>
          </a:bodyPr>
          <a:lstStyle/>
          <a:p>
            <a:r>
              <a:rPr lang="en-US" altLang="zh-CN" sz="2400" b="1" dirty="0"/>
              <a:t>provider</a:t>
            </a:r>
            <a:endParaRPr lang="zh-CN" altLang="en-US" sz="2400" b="1" dirty="0"/>
          </a:p>
        </p:txBody>
      </p:sp>
      <p:cxnSp>
        <p:nvCxnSpPr>
          <p:cNvPr id="7" name="直接箭头连接符 6">
            <a:extLst>
              <a:ext uri="{FF2B5EF4-FFF2-40B4-BE49-F238E27FC236}">
                <a16:creationId xmlns:a16="http://schemas.microsoft.com/office/drawing/2014/main" id="{63BCC26A-799F-8037-4A23-4C3EA2AE7345}"/>
              </a:ext>
            </a:extLst>
          </p:cNvPr>
          <p:cNvCxnSpPr>
            <a:cxnSpLocks/>
          </p:cNvCxnSpPr>
          <p:nvPr/>
        </p:nvCxnSpPr>
        <p:spPr>
          <a:xfrm>
            <a:off x="4027613" y="2998721"/>
            <a:ext cx="4536829"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4B14FD08-1BB9-46DA-B79C-5190D679945E}"/>
              </a:ext>
            </a:extLst>
          </p:cNvPr>
          <p:cNvSpPr txBox="1"/>
          <p:nvPr/>
        </p:nvSpPr>
        <p:spPr>
          <a:xfrm>
            <a:off x="4850030" y="2296193"/>
            <a:ext cx="2943225" cy="646331"/>
          </a:xfrm>
          <a:prstGeom prst="rect">
            <a:avLst/>
          </a:prstGeom>
          <a:noFill/>
        </p:spPr>
        <p:txBody>
          <a:bodyPr wrap="square" rtlCol="0">
            <a:spAutoFit/>
          </a:bodyPr>
          <a:lstStyle/>
          <a:p>
            <a:r>
              <a:rPr lang="en-US" altLang="zh-CN" dirty="0"/>
              <a:t>TEE</a:t>
            </a:r>
            <a:r>
              <a:rPr lang="zh-CN" altLang="en-US" dirty="0"/>
              <a:t>建立到</a:t>
            </a:r>
            <a:r>
              <a:rPr lang="en-US" altLang="zh-CN" dirty="0"/>
              <a:t>provider</a:t>
            </a:r>
            <a:r>
              <a:rPr lang="zh-CN" altLang="en-US" dirty="0"/>
              <a:t>的单向认证加密通道，例如</a:t>
            </a:r>
            <a:r>
              <a:rPr lang="en-US" altLang="zh-CN" dirty="0"/>
              <a:t>TLS</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CDE05A0-996E-4E18-B144-61A97F16EA07}"/>
                  </a:ext>
                </a:extLst>
              </p:cNvPr>
              <p:cNvSpPr txBox="1"/>
              <p:nvPr/>
            </p:nvSpPr>
            <p:spPr>
              <a:xfrm>
                <a:off x="1045078" y="2437308"/>
                <a:ext cx="2397121" cy="1477328"/>
              </a:xfrm>
              <a:prstGeom prst="rect">
                <a:avLst/>
              </a:prstGeom>
              <a:noFill/>
            </p:spPr>
            <p:txBody>
              <a:bodyPr wrap="square" rtlCol="0">
                <a:spAutoFit/>
              </a:bodyPr>
              <a:lstStyle/>
              <a:p>
                <a:r>
                  <a:rPr lang="zh-CN" altLang="en-US" dirty="0"/>
                  <a:t>生成</a:t>
                </a:r>
                <a:endParaRPr lang="en-US" altLang="zh-CN" dirty="0"/>
              </a:p>
              <a:p>
                <a:pPr marL="285750" indent="-285750">
                  <a:buFont typeface="Wingdings" panose="05000000000000000000" pitchFamily="2" charset="2"/>
                  <a:buChar char="l"/>
                </a:pPr>
                <a:r>
                  <a:rPr lang="en-US" altLang="zh-CN" dirty="0"/>
                  <a:t>New token </a:t>
                </a:r>
                <a14:m>
                  <m:oMath xmlns:m="http://schemas.openxmlformats.org/officeDocument/2006/math">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𝑡</m:t>
                        </m:r>
                      </m:e>
                      <m:sub>
                        <m:r>
                          <a:rPr lang="en-US" altLang="zh-CN" i="1" smtClean="0">
                            <a:latin typeface="Cambria Math" panose="02040503050406030204" pitchFamily="18" charset="0"/>
                          </a:rPr>
                          <m:t>𝑢</m:t>
                        </m:r>
                      </m:sub>
                      <m:sup>
                        <m:r>
                          <a:rPr lang="en-US" altLang="zh-CN" i="1" smtClean="0">
                            <a:latin typeface="Cambria Math" panose="02040503050406030204" pitchFamily="18" charset="0"/>
                          </a:rPr>
                          <m:t>′</m:t>
                        </m:r>
                      </m:sup>
                    </m:sSubSup>
                  </m:oMath>
                </a14:m>
                <a:endParaRPr lang="en-US" altLang="zh-CN" dirty="0"/>
              </a:p>
              <a:p>
                <a:pPr marL="285750" indent="-285750">
                  <a:buFont typeface="Wingdings" panose="05000000000000000000" pitchFamily="2" charset="2"/>
                  <a:buChar char="l"/>
                </a:pPr>
                <a:r>
                  <a:rPr lang="zh-CN" altLang="en-US" dirty="0"/>
                  <a:t>盲化密钥</a:t>
                </a:r>
                <a14:m>
                  <m:oMath xmlns:m="http://schemas.openxmlformats.org/officeDocument/2006/math">
                    <m:r>
                      <a:rPr lang="en-US" altLang="zh-CN" i="1" smtClean="0">
                        <a:latin typeface="Cambria Math" panose="02040503050406030204" pitchFamily="18" charset="0"/>
                      </a:rPr>
                      <m:t>𝑠</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i="1" smtClean="0">
                            <a:latin typeface="Cambria Math" panose="02040503050406030204" pitchFamily="18" charset="0"/>
                          </a:rPr>
                          <m:t>𝑏</m:t>
                        </m:r>
                      </m:sub>
                    </m:sSub>
                  </m:oMath>
                </a14:m>
                <a:endParaRPr lang="en-US" altLang="zh-CN" dirty="0"/>
              </a:p>
              <a:p>
                <a:pPr marL="285750" indent="-285750">
                  <a:buFont typeface="Wingdings" panose="05000000000000000000" pitchFamily="2" charset="2"/>
                  <a:buChar char="l"/>
                </a:pPr>
                <a:r>
                  <a:rPr lang="zh-CN" altLang="en-US" dirty="0"/>
                  <a:t>公私钥对</a:t>
                </a:r>
                <a14:m>
                  <m:oMath xmlns:m="http://schemas.openxmlformats.org/officeDocument/2006/math">
                    <m:r>
                      <a:rPr lang="en-US" altLang="zh-CN" i="1" smtClean="0">
                        <a:latin typeface="Cambria Math" panose="02040503050406030204" pitchFamily="18" charset="0"/>
                      </a:rPr>
                      <m:t>𝑠</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i="1" smtClean="0">
                            <a:latin typeface="Cambria Math" panose="02040503050406030204" pitchFamily="18" charset="0"/>
                          </a:rPr>
                          <m:t>𝐼𝐶</m:t>
                        </m:r>
                      </m:sub>
                    </m:sSub>
                    <m:r>
                      <a:rPr lang="en-US" altLang="zh-CN" i="1" smtClean="0">
                        <a:latin typeface="Cambria Math" panose="02040503050406030204" pitchFamily="18" charset="0"/>
                      </a:rPr>
                      <m:t>,</m:t>
                    </m:r>
                    <m:r>
                      <a:rPr lang="en-US" altLang="zh-CN" i="1" smtClean="0">
                        <a:latin typeface="Cambria Math" panose="02040503050406030204" pitchFamily="18" charset="0"/>
                      </a:rPr>
                      <m:t>𝑝</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i="1" smtClean="0">
                            <a:latin typeface="Cambria Math" panose="02040503050406030204" pitchFamily="18" charset="0"/>
                          </a:rPr>
                          <m:t>𝐼𝐶</m:t>
                        </m:r>
                      </m:sub>
                    </m:sSub>
                  </m:oMath>
                </a14:m>
                <a:endParaRPr lang="en-US" altLang="zh-CN" dirty="0"/>
              </a:p>
              <a:p>
                <a:endParaRPr lang="en-US" altLang="zh-CN" dirty="0"/>
              </a:p>
            </p:txBody>
          </p:sp>
        </mc:Choice>
        <mc:Fallback xmlns="">
          <p:sp>
            <p:nvSpPr>
              <p:cNvPr id="9" name="文本框 8">
                <a:extLst>
                  <a:ext uri="{FF2B5EF4-FFF2-40B4-BE49-F238E27FC236}">
                    <a16:creationId xmlns:a16="http://schemas.microsoft.com/office/drawing/2014/main" id="{8CDE05A0-996E-4E18-B144-61A97F16EA07}"/>
                  </a:ext>
                </a:extLst>
              </p:cNvPr>
              <p:cNvSpPr txBox="1">
                <a:spLocks noRot="1" noChangeAspect="1" noMove="1" noResize="1" noEditPoints="1" noAdjustHandles="1" noChangeArrowheads="1" noChangeShapeType="1" noTextEdit="1"/>
              </p:cNvSpPr>
              <p:nvPr/>
            </p:nvSpPr>
            <p:spPr>
              <a:xfrm>
                <a:off x="1045078" y="2437308"/>
                <a:ext cx="2397121" cy="1477328"/>
              </a:xfrm>
              <a:prstGeom prst="rect">
                <a:avLst/>
              </a:prstGeom>
              <a:blipFill>
                <a:blip r:embed="rId5"/>
                <a:stretch>
                  <a:fillRect l="-2030" t="-2479"/>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F757AA21-E713-77B0-C278-D35275915D8A}"/>
              </a:ext>
            </a:extLst>
          </p:cNvPr>
          <p:cNvCxnSpPr>
            <a:cxnSpLocks/>
          </p:cNvCxnSpPr>
          <p:nvPr/>
        </p:nvCxnSpPr>
        <p:spPr>
          <a:xfrm>
            <a:off x="4027613" y="3916902"/>
            <a:ext cx="4536829"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CF9D170C-A891-8A6D-2AC6-6A4DA30A3ED5}"/>
                  </a:ext>
                </a:extLst>
              </p:cNvPr>
              <p:cNvSpPr txBox="1"/>
              <p:nvPr/>
            </p:nvSpPr>
            <p:spPr>
              <a:xfrm>
                <a:off x="4310798" y="3408137"/>
                <a:ext cx="36854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altLang="zh-CN" i="1" smtClean="0">
                          <a:latin typeface="Cambria Math" panose="02040503050406030204" pitchFamily="18" charset="0"/>
                        </a:rPr>
                        <m:t>𝐵</m:t>
                      </m:r>
                      <m:r>
                        <a:rPr lang="de-DE" altLang="zh-CN" i="1" smtClean="0">
                          <a:latin typeface="Cambria Math" panose="02040503050406030204" pitchFamily="18" charset="0"/>
                        </a:rPr>
                        <m:t>=</m:t>
                      </m:r>
                      <m:r>
                        <a:rPr lang="de-DE" altLang="zh-CN" i="1" smtClean="0">
                          <a:latin typeface="Cambria Math" panose="02040503050406030204" pitchFamily="18" charset="0"/>
                        </a:rPr>
                        <m:t>𝐵𝑙𝑖𝑛𝑑</m:t>
                      </m:r>
                      <m:d>
                        <m:dPr>
                          <m:ctrlPr>
                            <a:rPr lang="de-DE" altLang="zh-CN" i="1" smtClean="0">
                              <a:latin typeface="Cambria Math" panose="02040503050406030204" pitchFamily="18" charset="0"/>
                            </a:rPr>
                          </m:ctrlPr>
                        </m:dPr>
                        <m:e>
                          <m:sSubSup>
                            <m:sSubSupPr>
                              <m:ctrlPr>
                                <a:rPr lang="de-DE" altLang="zh-CN" i="1" smtClean="0">
                                  <a:latin typeface="Cambria Math" panose="02040503050406030204" pitchFamily="18" charset="0"/>
                                </a:rPr>
                              </m:ctrlPr>
                            </m:sSubSupPr>
                            <m:e>
                              <m:r>
                                <a:rPr lang="de-DE" altLang="zh-CN" i="1" smtClean="0">
                                  <a:latin typeface="Cambria Math" panose="02040503050406030204" pitchFamily="18" charset="0"/>
                                </a:rPr>
                                <m:t>𝑡</m:t>
                              </m:r>
                            </m:e>
                            <m:sub>
                              <m:r>
                                <a:rPr lang="de-DE" altLang="zh-CN" i="1" smtClean="0">
                                  <a:latin typeface="Cambria Math" panose="02040503050406030204" pitchFamily="18" charset="0"/>
                                </a:rPr>
                                <m:t>𝑢</m:t>
                              </m:r>
                            </m:sub>
                            <m:sup>
                              <m:r>
                                <a:rPr lang="de-DE" altLang="zh-CN" i="1" smtClean="0">
                                  <a:latin typeface="Cambria Math" panose="02040503050406030204" pitchFamily="18" charset="0"/>
                                </a:rPr>
                                <m:t>′</m:t>
                              </m:r>
                            </m:sup>
                          </m:sSubSup>
                          <m:r>
                            <a:rPr lang="de-DE" altLang="zh-CN" i="1" smtClean="0">
                              <a:latin typeface="Cambria Math" panose="02040503050406030204" pitchFamily="18" charset="0"/>
                            </a:rPr>
                            <m:t>,</m:t>
                          </m:r>
                          <m:r>
                            <a:rPr lang="de-DE" altLang="zh-CN" i="1" smtClean="0">
                              <a:latin typeface="Cambria Math" panose="02040503050406030204" pitchFamily="18" charset="0"/>
                            </a:rPr>
                            <m:t>𝑠</m:t>
                          </m:r>
                          <m:sSub>
                            <m:sSubPr>
                              <m:ctrlPr>
                                <a:rPr lang="de-DE" altLang="zh-CN" i="1" smtClean="0">
                                  <a:latin typeface="Cambria Math" panose="02040503050406030204" pitchFamily="18" charset="0"/>
                                </a:rPr>
                              </m:ctrlPr>
                            </m:sSubPr>
                            <m:e>
                              <m:r>
                                <a:rPr lang="de-DE" altLang="zh-CN" i="1" smtClean="0">
                                  <a:latin typeface="Cambria Math" panose="02040503050406030204" pitchFamily="18" charset="0"/>
                                </a:rPr>
                                <m:t>𝑘</m:t>
                              </m:r>
                            </m:e>
                            <m:sub>
                              <m:r>
                                <a:rPr lang="de-DE" altLang="zh-CN" i="1" smtClean="0">
                                  <a:latin typeface="Cambria Math" panose="02040503050406030204" pitchFamily="18" charset="0"/>
                                </a:rPr>
                                <m:t>𝑏</m:t>
                              </m:r>
                            </m:sub>
                          </m:sSub>
                        </m:e>
                      </m:d>
                      <m:r>
                        <a:rPr lang="de-DE" altLang="zh-CN" i="1" smtClean="0">
                          <a:latin typeface="Cambria Math" panose="02040503050406030204" pitchFamily="18" charset="0"/>
                        </a:rPr>
                        <m:t>,</m:t>
                      </m:r>
                      <m:sSub>
                        <m:sSubPr>
                          <m:ctrlPr>
                            <a:rPr lang="de-DE" altLang="zh-CN" i="1" smtClean="0">
                              <a:latin typeface="Cambria Math" panose="02040503050406030204" pitchFamily="18" charset="0"/>
                            </a:rPr>
                          </m:ctrlPr>
                        </m:sSubPr>
                        <m:e>
                          <m:r>
                            <a:rPr lang="de-DE" altLang="zh-CN" i="1" smtClean="0">
                              <a:latin typeface="Cambria Math" panose="02040503050406030204" pitchFamily="18" charset="0"/>
                            </a:rPr>
                            <m:t>𝑡</m:t>
                          </m:r>
                        </m:e>
                        <m:sub>
                          <m:r>
                            <a:rPr lang="de-DE" altLang="zh-CN" i="1" smtClean="0">
                              <a:latin typeface="Cambria Math" panose="02040503050406030204" pitchFamily="18" charset="0"/>
                            </a:rPr>
                            <m:t>𝑙</m:t>
                          </m:r>
                        </m:sub>
                      </m:sSub>
                      <m:r>
                        <a:rPr lang="de-DE" altLang="zh-CN" i="1" smtClean="0">
                          <a:latin typeface="Cambria Math" panose="02040503050406030204" pitchFamily="18" charset="0"/>
                        </a:rPr>
                        <m:t>,</m:t>
                      </m:r>
                      <m:r>
                        <a:rPr lang="de-DE" altLang="zh-CN" i="1" smtClean="0">
                          <a:latin typeface="Cambria Math" panose="02040503050406030204" pitchFamily="18" charset="0"/>
                        </a:rPr>
                        <m:t>𝑝</m:t>
                      </m:r>
                      <m:sSub>
                        <m:sSubPr>
                          <m:ctrlPr>
                            <a:rPr lang="de-DE" altLang="zh-CN" i="1" smtClean="0">
                              <a:latin typeface="Cambria Math" panose="02040503050406030204" pitchFamily="18" charset="0"/>
                            </a:rPr>
                          </m:ctrlPr>
                        </m:sSubPr>
                        <m:e>
                          <m:r>
                            <a:rPr lang="de-DE" altLang="zh-CN" i="1" smtClean="0">
                              <a:latin typeface="Cambria Math" panose="02040503050406030204" pitchFamily="18" charset="0"/>
                            </a:rPr>
                            <m:t>𝑘</m:t>
                          </m:r>
                        </m:e>
                        <m:sub>
                          <m:r>
                            <a:rPr lang="de-DE" altLang="zh-CN" i="1" smtClean="0">
                              <a:latin typeface="Cambria Math" panose="02040503050406030204" pitchFamily="18" charset="0"/>
                            </a:rPr>
                            <m:t>𝐼𝐶</m:t>
                          </m:r>
                        </m:sub>
                      </m:sSub>
                    </m:oMath>
                  </m:oMathPara>
                </a14:m>
                <a:endParaRPr lang="zh-CN" altLang="en-US" dirty="0"/>
              </a:p>
            </p:txBody>
          </p:sp>
        </mc:Choice>
        <mc:Fallback xmlns="">
          <p:sp>
            <p:nvSpPr>
              <p:cNvPr id="11" name="文本框 10">
                <a:extLst>
                  <a:ext uri="{FF2B5EF4-FFF2-40B4-BE49-F238E27FC236}">
                    <a16:creationId xmlns:a16="http://schemas.microsoft.com/office/drawing/2014/main" id="{CF9D170C-A891-8A6D-2AC6-6A4DA30A3ED5}"/>
                  </a:ext>
                </a:extLst>
              </p:cNvPr>
              <p:cNvSpPr txBox="1">
                <a:spLocks noRot="1" noChangeAspect="1" noMove="1" noResize="1" noEditPoints="1" noAdjustHandles="1" noChangeArrowheads="1" noChangeShapeType="1" noTextEdit="1"/>
              </p:cNvSpPr>
              <p:nvPr/>
            </p:nvSpPr>
            <p:spPr>
              <a:xfrm>
                <a:off x="4310798" y="3408137"/>
                <a:ext cx="3685441" cy="369332"/>
              </a:xfrm>
              <a:prstGeom prst="rect">
                <a:avLst/>
              </a:prstGeom>
              <a:blipFill>
                <a:blip r:embed="rId6"/>
                <a:stretch>
                  <a:fillRect b="-65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F9F8333-8C4E-472A-91FA-1F3805A9C9E5}"/>
                  </a:ext>
                </a:extLst>
              </p:cNvPr>
              <p:cNvSpPr txBox="1"/>
              <p:nvPr/>
            </p:nvSpPr>
            <p:spPr>
              <a:xfrm>
                <a:off x="8660081" y="3316737"/>
                <a:ext cx="3150919" cy="1200329"/>
              </a:xfrm>
              <a:prstGeom prst="rect">
                <a:avLst/>
              </a:prstGeom>
              <a:noFill/>
            </p:spPr>
            <p:txBody>
              <a:bodyPr wrap="square" rtlCol="0">
                <a:spAutoFit/>
              </a:bodyPr>
              <a:lstStyle/>
              <a:p>
                <a:r>
                  <a:rPr lang="zh-CN" altLang="en-US" dirty="0"/>
                  <a:t>检验是否</a:t>
                </a:r>
                <a14:m>
                  <m:oMath xmlns:m="http://schemas.openxmlformats.org/officeDocument/2006/math">
                    <m:d>
                      <m:dPr>
                        <m:ctrlPr>
                          <a:rPr lang="de-DE" altLang="zh-CN" i="1" smtClean="0">
                            <a:latin typeface="Cambria Math" panose="02040503050406030204" pitchFamily="18" charset="0"/>
                          </a:rPr>
                        </m:ctrlPr>
                      </m:dPr>
                      <m:e>
                        <m:sSub>
                          <m:sSubPr>
                            <m:ctrlPr>
                              <a:rPr lang="de-DE" altLang="zh-CN" i="1" smtClean="0">
                                <a:latin typeface="Cambria Math" panose="02040503050406030204" pitchFamily="18" charset="0"/>
                              </a:rPr>
                            </m:ctrlPr>
                          </m:sSubPr>
                          <m:e>
                            <m:r>
                              <a:rPr lang="de-DE" altLang="zh-CN" i="1" smtClean="0">
                                <a:latin typeface="Cambria Math" panose="02040503050406030204" pitchFamily="18" charset="0"/>
                              </a:rPr>
                              <m:t>𝑡</m:t>
                            </m:r>
                          </m:e>
                          <m:sub>
                            <m:r>
                              <a:rPr lang="de-DE" altLang="zh-CN" i="1" smtClean="0">
                                <a:latin typeface="Cambria Math" panose="02040503050406030204" pitchFamily="18" charset="0"/>
                              </a:rPr>
                              <m:t>𝑙</m:t>
                            </m:r>
                          </m:sub>
                        </m:sSub>
                        <m:r>
                          <a:rPr lang="de-DE" altLang="zh-CN" i="1" smtClean="0">
                            <a:latin typeface="Cambria Math" panose="02040503050406030204" pitchFamily="18" charset="0"/>
                          </a:rPr>
                          <m:t>,</m:t>
                        </m:r>
                        <m:r>
                          <a:rPr lang="de-DE" altLang="zh-CN" i="1" smtClean="0">
                            <a:latin typeface="Cambria Math" panose="02040503050406030204" pitchFamily="18" charset="0"/>
                          </a:rPr>
                          <m:t>𝑆𝑁</m:t>
                        </m:r>
                      </m:e>
                    </m:d>
                    <m:r>
                      <a:rPr lang="de-DE" altLang="zh-CN" i="1" smtClean="0">
                        <a:latin typeface="Cambria Math" panose="02040503050406030204" pitchFamily="18" charset="0"/>
                      </a:rPr>
                      <m:t>∈</m:t>
                    </m:r>
                    <m:r>
                      <a:rPr lang="de-DE" altLang="zh-CN" i="1" smtClean="0">
                        <a:latin typeface="Cambria Math" panose="02040503050406030204" pitchFamily="18" charset="0"/>
                      </a:rPr>
                      <m:t>𝐿𝑖𝑛𝑘𝑒𝑑𝑇𝑜𝑘𝑒𝑛</m:t>
                    </m:r>
                  </m:oMath>
                </a14:m>
                <a:r>
                  <a:rPr lang="en-US" altLang="zh-CN" dirty="0"/>
                  <a:t>,</a:t>
                </a:r>
                <a:r>
                  <a:rPr lang="zh-CN" altLang="en-US" dirty="0"/>
                  <a:t>若符合 ，则将其删除，并新生成一个</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𝑡</m:t>
                        </m:r>
                        <m:r>
                          <a:rPr lang="en-US" altLang="zh-CN" b="0" i="1" smtClean="0">
                            <a:latin typeface="Cambria Math" panose="02040503050406030204" pitchFamily="18" charset="0"/>
                          </a:rPr>
                          <m:t>′</m:t>
                        </m:r>
                      </m:e>
                      <m:sub>
                        <m:r>
                          <a:rPr lang="en-US" altLang="zh-CN" i="1" smtClean="0">
                            <a:latin typeface="Cambria Math" panose="02040503050406030204" pitchFamily="18" charset="0"/>
                          </a:rPr>
                          <m:t>𝑙</m:t>
                        </m:r>
                      </m:sub>
                    </m:sSub>
                  </m:oMath>
                </a14:m>
                <a:r>
                  <a:rPr lang="en-US" altLang="zh-CN" dirty="0"/>
                  <a:t>,</a:t>
                </a:r>
                <a:r>
                  <a:rPr lang="zh-CN" altLang="en-US" dirty="0"/>
                  <a:t>并将</a:t>
                </a:r>
                <a14:m>
                  <m:oMath xmlns:m="http://schemas.openxmlformats.org/officeDocument/2006/math">
                    <m:d>
                      <m:dPr>
                        <m:ctrlPr>
                          <a:rPr lang="de-DE" altLang="zh-CN" i="1">
                            <a:latin typeface="Cambria Math" panose="02040503050406030204" pitchFamily="18" charset="0"/>
                          </a:rPr>
                        </m:ctrlPr>
                      </m:dPr>
                      <m:e>
                        <m:sSub>
                          <m:sSubPr>
                            <m:ctrlPr>
                              <a:rPr lang="de-DE" altLang="zh-CN" i="1">
                                <a:latin typeface="Cambria Math" panose="02040503050406030204" pitchFamily="18" charset="0"/>
                              </a:rPr>
                            </m:ctrlPr>
                          </m:sSubPr>
                          <m:e>
                            <m:r>
                              <a:rPr lang="de-DE" altLang="zh-CN" i="1">
                                <a:latin typeface="Cambria Math" panose="02040503050406030204" pitchFamily="18" charset="0"/>
                              </a:rPr>
                              <m:t>𝑡</m:t>
                            </m:r>
                            <m:r>
                              <a:rPr lang="en-US" altLang="zh-CN" b="0" i="1" smtClean="0">
                                <a:latin typeface="Cambria Math" panose="02040503050406030204" pitchFamily="18" charset="0"/>
                              </a:rPr>
                              <m:t>′</m:t>
                            </m:r>
                          </m:e>
                          <m:sub>
                            <m:r>
                              <a:rPr lang="de-DE" altLang="zh-CN" i="1">
                                <a:latin typeface="Cambria Math" panose="02040503050406030204" pitchFamily="18" charset="0"/>
                              </a:rPr>
                              <m:t>𝑙</m:t>
                            </m:r>
                          </m:sub>
                        </m:sSub>
                        <m:r>
                          <a:rPr lang="de-DE" altLang="zh-CN" i="1">
                            <a:latin typeface="Cambria Math" panose="02040503050406030204" pitchFamily="18" charset="0"/>
                          </a:rPr>
                          <m:t>,</m:t>
                        </m:r>
                        <m:r>
                          <a:rPr lang="de-DE" altLang="zh-CN" i="1">
                            <a:latin typeface="Cambria Math" panose="02040503050406030204" pitchFamily="18" charset="0"/>
                          </a:rPr>
                          <m:t>𝑆𝑁</m:t>
                        </m:r>
                      </m:e>
                    </m:d>
                    <m:r>
                      <a:rPr lang="zh-CN" altLang="en-US" i="1" smtClean="0">
                        <a:latin typeface="Cambria Math" panose="02040503050406030204" pitchFamily="18" charset="0"/>
                      </a:rPr>
                      <m:t>存入</m:t>
                    </m:r>
                  </m:oMath>
                </a14:m>
                <a:r>
                  <a:rPr lang="en-US" altLang="zh-CN" dirty="0"/>
                  <a:t>LinkedToken</a:t>
                </a:r>
                <a:r>
                  <a:rPr lang="zh-CN" altLang="en-US" dirty="0"/>
                  <a:t>中</a:t>
                </a:r>
              </a:p>
            </p:txBody>
          </p:sp>
        </mc:Choice>
        <mc:Fallback xmlns="">
          <p:sp>
            <p:nvSpPr>
              <p:cNvPr id="12" name="文本框 11">
                <a:extLst>
                  <a:ext uri="{FF2B5EF4-FFF2-40B4-BE49-F238E27FC236}">
                    <a16:creationId xmlns:a16="http://schemas.microsoft.com/office/drawing/2014/main" id="{8F9F8333-8C4E-472A-91FA-1F3805A9C9E5}"/>
                  </a:ext>
                </a:extLst>
              </p:cNvPr>
              <p:cNvSpPr txBox="1">
                <a:spLocks noRot="1" noChangeAspect="1" noMove="1" noResize="1" noEditPoints="1" noAdjustHandles="1" noChangeArrowheads="1" noChangeShapeType="1" noTextEdit="1"/>
              </p:cNvSpPr>
              <p:nvPr/>
            </p:nvSpPr>
            <p:spPr>
              <a:xfrm>
                <a:off x="8660081" y="3316737"/>
                <a:ext cx="3150919" cy="1200329"/>
              </a:xfrm>
              <a:prstGeom prst="rect">
                <a:avLst/>
              </a:prstGeom>
              <a:blipFill>
                <a:blip r:embed="rId7"/>
                <a:stretch>
                  <a:fillRect l="-1741" t="-2538" r="-1547" b="-7107"/>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3888658E-82BA-4C88-1410-BD488347BFA9}"/>
              </a:ext>
            </a:extLst>
          </p:cNvPr>
          <p:cNvCxnSpPr>
            <a:cxnSpLocks/>
          </p:cNvCxnSpPr>
          <p:nvPr/>
        </p:nvCxnSpPr>
        <p:spPr>
          <a:xfrm>
            <a:off x="3941888" y="5024640"/>
            <a:ext cx="4536829" cy="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2C90724E-3E1C-EEBC-3BA6-C130AA1AAE84}"/>
                  </a:ext>
                </a:extLst>
              </p:cNvPr>
              <p:cNvSpPr txBox="1"/>
              <p:nvPr/>
            </p:nvSpPr>
            <p:spPr>
              <a:xfrm>
                <a:off x="4424364" y="4591050"/>
                <a:ext cx="3571875" cy="4049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𝑆𝑖𝑔𝑛</m:t>
                      </m:r>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𝐵</m:t>
                          </m:r>
                          <m:r>
                            <a:rPr lang="en-US" altLang="zh-CN" i="1" smtClean="0">
                              <a:latin typeface="Cambria Math" panose="02040503050406030204" pitchFamily="18" charset="0"/>
                            </a:rPr>
                            <m:t>,</m:t>
                          </m:r>
                          <m:r>
                            <a:rPr lang="en-US" altLang="zh-CN" i="1" smtClean="0">
                              <a:latin typeface="Cambria Math" panose="02040503050406030204" pitchFamily="18" charset="0"/>
                            </a:rPr>
                            <m:t>𝑠</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i="1" smtClean="0">
                                  <a:latin typeface="Cambria Math" panose="02040503050406030204" pitchFamily="18" charset="0"/>
                                </a:rPr>
                                <m:t>𝑃</m:t>
                              </m:r>
                            </m:sub>
                          </m:sSub>
                        </m:e>
                      </m:d>
                      <m:r>
                        <a:rPr lang="en-US" altLang="zh-CN" i="1" smtClean="0">
                          <a:latin typeface="Cambria Math" panose="02040503050406030204" pitchFamily="18" charset="0"/>
                        </a:rPr>
                        <m:t>,</m:t>
                      </m:r>
                      <m:sSubSup>
                        <m:sSubSupPr>
                          <m:ctrlPr>
                            <a:rPr lang="en-US" altLang="zh-CN" i="1" smtClean="0">
                              <a:latin typeface="Cambria Math" panose="02040503050406030204" pitchFamily="18" charset="0"/>
                            </a:rPr>
                          </m:ctrlPr>
                        </m:sSubSupPr>
                        <m:e>
                          <m:r>
                            <a:rPr lang="en-US" altLang="zh-CN" i="1" smtClean="0">
                              <a:latin typeface="Cambria Math" panose="02040503050406030204" pitchFamily="18" charset="0"/>
                            </a:rPr>
                            <m:t>𝑡</m:t>
                          </m:r>
                        </m:e>
                        <m:sub>
                          <m:r>
                            <a:rPr lang="en-US" altLang="zh-CN" i="1" smtClean="0">
                              <a:latin typeface="Cambria Math" panose="02040503050406030204" pitchFamily="18" charset="0"/>
                            </a:rPr>
                            <m:t>𝑙</m:t>
                          </m:r>
                        </m:sub>
                        <m:sup>
                          <m:r>
                            <a:rPr lang="en-US" altLang="zh-CN" i="1" smtClean="0">
                              <a:latin typeface="Cambria Math" panose="02040503050406030204" pitchFamily="18" charset="0"/>
                            </a:rPr>
                            <m:t>′</m:t>
                          </m:r>
                        </m:sup>
                      </m:sSubSup>
                      <m:r>
                        <a:rPr lang="en-US" altLang="zh-CN" i="1" smtClean="0">
                          <a:latin typeface="Cambria Math" panose="02040503050406030204" pitchFamily="18" charset="0"/>
                        </a:rPr>
                        <m:t>,</m:t>
                      </m:r>
                      <m:r>
                        <a:rPr lang="en-US" altLang="zh-CN" i="1" smtClean="0">
                          <a:latin typeface="Cambria Math" panose="02040503050406030204" pitchFamily="18" charset="0"/>
                        </a:rPr>
                        <m:t>𝑆𝑖𝑔𝑛</m:t>
                      </m:r>
                      <m:d>
                        <m:dPr>
                          <m:ctrlPr>
                            <a:rPr lang="en-US" altLang="zh-CN" i="1" smtClean="0">
                              <a:latin typeface="Cambria Math" panose="02040503050406030204" pitchFamily="18" charset="0"/>
                            </a:rPr>
                          </m:ctrlPr>
                        </m:dPr>
                        <m:e>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𝑆𝑁</m:t>
                              </m:r>
                              <m:r>
                                <a:rPr lang="en-US" altLang="zh-CN" i="1" smtClean="0">
                                  <a:latin typeface="Cambria Math" panose="02040503050406030204" pitchFamily="18" charset="0"/>
                                </a:rPr>
                                <m:t>,</m:t>
                              </m:r>
                              <m:r>
                                <a:rPr lang="en-US" altLang="zh-CN" i="1" smtClean="0">
                                  <a:latin typeface="Cambria Math" panose="02040503050406030204" pitchFamily="18" charset="0"/>
                                </a:rPr>
                                <m:t>𝑝</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i="1" smtClean="0">
                                      <a:latin typeface="Cambria Math" panose="02040503050406030204" pitchFamily="18" charset="0"/>
                                    </a:rPr>
                                    <m:t>𝐼𝐶</m:t>
                                  </m:r>
                                </m:sub>
                              </m:sSub>
                            </m:e>
                          </m:d>
                          <m:r>
                            <a:rPr lang="en-US" altLang="zh-CN" i="1" smtClean="0">
                              <a:latin typeface="Cambria Math" panose="02040503050406030204" pitchFamily="18" charset="0"/>
                            </a:rPr>
                            <m:t>,</m:t>
                          </m:r>
                          <m:r>
                            <a:rPr lang="en-US" altLang="zh-CN" i="1" smtClean="0">
                              <a:latin typeface="Cambria Math" panose="02040503050406030204" pitchFamily="18" charset="0"/>
                            </a:rPr>
                            <m:t>𝑠</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i="1" smtClean="0">
                                  <a:latin typeface="Cambria Math" panose="02040503050406030204" pitchFamily="18" charset="0"/>
                                </a:rPr>
                                <m:t>𝐴</m:t>
                              </m:r>
                            </m:sub>
                          </m:sSub>
                        </m:e>
                      </m:d>
                    </m:oMath>
                  </m:oMathPara>
                </a14:m>
                <a:endParaRPr lang="zh-CN" altLang="en-US" dirty="0"/>
              </a:p>
            </p:txBody>
          </p:sp>
        </mc:Choice>
        <mc:Fallback xmlns="">
          <p:sp>
            <p:nvSpPr>
              <p:cNvPr id="16" name="文本框 15">
                <a:extLst>
                  <a:ext uri="{FF2B5EF4-FFF2-40B4-BE49-F238E27FC236}">
                    <a16:creationId xmlns:a16="http://schemas.microsoft.com/office/drawing/2014/main" id="{2C90724E-3E1C-EEBC-3BA6-C130AA1AAE84}"/>
                  </a:ext>
                </a:extLst>
              </p:cNvPr>
              <p:cNvSpPr txBox="1">
                <a:spLocks noRot="1" noChangeAspect="1" noMove="1" noResize="1" noEditPoints="1" noAdjustHandles="1" noChangeArrowheads="1" noChangeShapeType="1" noTextEdit="1"/>
              </p:cNvSpPr>
              <p:nvPr/>
            </p:nvSpPr>
            <p:spPr>
              <a:xfrm>
                <a:off x="4424364" y="4591050"/>
                <a:ext cx="3571875" cy="404983"/>
              </a:xfrm>
              <a:prstGeom prst="rect">
                <a:avLst/>
              </a:prstGeom>
              <a:blipFill>
                <a:blip r:embed="rId8"/>
                <a:stretch>
                  <a:fillRect l="-512" r="-6314" b="-89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4F1BD5FB-7F78-4D05-A0D7-4D7ACA5DCEFD}"/>
                  </a:ext>
                </a:extLst>
              </p:cNvPr>
              <p:cNvSpPr txBox="1"/>
              <p:nvPr/>
            </p:nvSpPr>
            <p:spPr>
              <a:xfrm>
                <a:off x="822328" y="4183803"/>
                <a:ext cx="3703433" cy="2451184"/>
              </a:xfrm>
              <a:prstGeom prst="rect">
                <a:avLst/>
              </a:prstGeom>
              <a:noFill/>
            </p:spPr>
            <p:txBody>
              <a:bodyPr wrap="square" rtlCol="0">
                <a:spAutoFit/>
              </a:bodyPr>
              <a:lstStyle/>
              <a:p>
                <a:pPr>
                  <a:lnSpc>
                    <a:spcPct val="125000"/>
                  </a:lnSpc>
                </a:pPr>
                <a:r>
                  <a:rPr lang="zh-CN" altLang="en-US" sz="1400" dirty="0"/>
                  <a:t>计算</a:t>
                </a:r>
                <a14:m>
                  <m:oMath xmlns:m="http://schemas.openxmlformats.org/officeDocument/2006/math">
                    <m:sSup>
                      <m:sSupPr>
                        <m:ctrlPr>
                          <a:rPr lang="en-US" altLang="zh-CN" sz="1400" i="1">
                            <a:latin typeface="Cambria Math" panose="02040503050406030204" pitchFamily="18" charset="0"/>
                          </a:rPr>
                        </m:ctrlPr>
                      </m:sSupPr>
                      <m:e>
                        <m:r>
                          <a:rPr lang="en-US" altLang="zh-CN" sz="1400">
                            <a:latin typeface="Cambria Math" panose="02040503050406030204" pitchFamily="18" charset="0"/>
                          </a:rPr>
                          <m:t>𝑆</m:t>
                        </m:r>
                      </m:e>
                      <m:sup>
                        <m:r>
                          <a:rPr lang="en-US" altLang="zh-CN" sz="1400">
                            <a:latin typeface="Cambria Math" panose="02040503050406030204" pitchFamily="18" charset="0"/>
                          </a:rPr>
                          <m:t>′</m:t>
                        </m:r>
                      </m:sup>
                    </m:sSup>
                    <m:r>
                      <a:rPr lang="en-US" altLang="zh-CN" sz="1400">
                        <a:latin typeface="Cambria Math" panose="02040503050406030204" pitchFamily="18" charset="0"/>
                      </a:rPr>
                      <m:t>=</m:t>
                    </m:r>
                    <m:r>
                      <a:rPr lang="en-US" altLang="zh-CN" sz="1400">
                        <a:latin typeface="Cambria Math" panose="02040503050406030204" pitchFamily="18" charset="0"/>
                      </a:rPr>
                      <m:t>𝑈𝑛𝑏𝑙𝑖𝑛𝑑</m:t>
                    </m:r>
                    <m:d>
                      <m:dPr>
                        <m:ctrlPr>
                          <a:rPr lang="en-US" altLang="zh-CN" sz="1400" i="1">
                            <a:latin typeface="Cambria Math" panose="02040503050406030204" pitchFamily="18" charset="0"/>
                          </a:rPr>
                        </m:ctrlPr>
                      </m:dPr>
                      <m:e>
                        <m:r>
                          <a:rPr lang="en-US" altLang="zh-CN" sz="1400">
                            <a:latin typeface="Cambria Math" panose="02040503050406030204" pitchFamily="18" charset="0"/>
                          </a:rPr>
                          <m:t>𝑆𝑖𝑔𝑛</m:t>
                        </m:r>
                        <m:d>
                          <m:dPr>
                            <m:ctrlPr>
                              <a:rPr lang="en-US" altLang="zh-CN" sz="1400" i="1">
                                <a:latin typeface="Cambria Math" panose="02040503050406030204" pitchFamily="18" charset="0"/>
                              </a:rPr>
                            </m:ctrlPr>
                          </m:dPr>
                          <m:e>
                            <m:r>
                              <a:rPr lang="en-US" altLang="zh-CN" sz="1400">
                                <a:latin typeface="Cambria Math" panose="02040503050406030204" pitchFamily="18" charset="0"/>
                              </a:rPr>
                              <m:t>𝐵</m:t>
                            </m:r>
                            <m:r>
                              <a:rPr lang="en-US" altLang="zh-CN" sz="1400">
                                <a:latin typeface="Cambria Math" panose="02040503050406030204" pitchFamily="18" charset="0"/>
                              </a:rPr>
                              <m:t>,</m:t>
                            </m:r>
                            <m:r>
                              <a:rPr lang="en-US" altLang="zh-CN" sz="1400">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𝑃</m:t>
                                </m:r>
                              </m:sub>
                            </m:sSub>
                          </m:e>
                        </m:d>
                        <m:r>
                          <a:rPr lang="en-US" altLang="zh-CN" sz="1400">
                            <a:latin typeface="Cambria Math" panose="02040503050406030204" pitchFamily="18" charset="0"/>
                          </a:rPr>
                          <m:t>,</m:t>
                        </m:r>
                        <m:r>
                          <a:rPr lang="en-US" altLang="zh-CN" sz="1400">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𝑏</m:t>
                            </m:r>
                          </m:sub>
                        </m:sSub>
                      </m:e>
                    </m:d>
                    <m:r>
                      <a:rPr lang="en-US" altLang="zh-CN" sz="1400">
                        <a:latin typeface="Cambria Math" panose="02040503050406030204" pitchFamily="18" charset="0"/>
                      </a:rPr>
                      <m:t>=</m:t>
                    </m:r>
                    <m:r>
                      <a:rPr lang="en-US" altLang="zh-CN" sz="1400">
                        <a:latin typeface="Cambria Math" panose="02040503050406030204" pitchFamily="18" charset="0"/>
                      </a:rPr>
                      <m:t>𝑆𝑖𝑔𝑛</m:t>
                    </m:r>
                    <m:d>
                      <m:dPr>
                        <m:ctrlPr>
                          <a:rPr lang="en-US" altLang="zh-CN" sz="1400" i="1">
                            <a:latin typeface="Cambria Math" panose="02040503050406030204" pitchFamily="18" charset="0"/>
                          </a:rPr>
                        </m:ctrlPr>
                      </m:dPr>
                      <m:e>
                        <m:sSubSup>
                          <m:sSubSupPr>
                            <m:ctrlPr>
                              <a:rPr lang="en-US" altLang="zh-CN" sz="1400" i="1">
                                <a:latin typeface="Cambria Math" panose="02040503050406030204" pitchFamily="18" charset="0"/>
                              </a:rPr>
                            </m:ctrlPr>
                          </m:sSubSupPr>
                          <m:e>
                            <m:r>
                              <a:rPr lang="en-US" altLang="zh-CN" sz="1400">
                                <a:latin typeface="Cambria Math" panose="02040503050406030204" pitchFamily="18" charset="0"/>
                              </a:rPr>
                              <m:t>𝑡</m:t>
                            </m:r>
                          </m:e>
                          <m:sub>
                            <m:r>
                              <a:rPr lang="en-US" altLang="zh-CN" sz="1400">
                                <a:latin typeface="Cambria Math" panose="02040503050406030204" pitchFamily="18" charset="0"/>
                              </a:rPr>
                              <m:t>𝑢</m:t>
                            </m:r>
                          </m:sub>
                          <m:sup>
                            <m:r>
                              <a:rPr lang="en-US" altLang="zh-CN" sz="1400">
                                <a:latin typeface="Cambria Math" panose="02040503050406030204" pitchFamily="18" charset="0"/>
                              </a:rPr>
                              <m:t>′</m:t>
                            </m:r>
                          </m:sup>
                        </m:sSubSup>
                        <m:r>
                          <a:rPr lang="en-US" altLang="zh-CN" sz="1400">
                            <a:latin typeface="Cambria Math" panose="02040503050406030204" pitchFamily="18" charset="0"/>
                          </a:rPr>
                          <m:t>,</m:t>
                        </m:r>
                        <m:r>
                          <a:rPr lang="en-US" altLang="zh-CN" sz="1400">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𝑃</m:t>
                            </m:r>
                          </m:sub>
                        </m:sSub>
                      </m:e>
                    </m:d>
                  </m:oMath>
                </a14:m>
                <a:r>
                  <a:rPr lang="en-US" altLang="zh-CN" sz="1400" dirty="0"/>
                  <a:t>,</a:t>
                </a:r>
                <a:r>
                  <a:rPr lang="zh-CN" altLang="en-US" sz="1400" dirty="0"/>
                  <a:t>并且验证</a:t>
                </a:r>
                <a14:m>
                  <m:oMath xmlns:m="http://schemas.openxmlformats.org/officeDocument/2006/math">
                    <m:r>
                      <a:rPr lang="en-US" altLang="zh-CN" sz="1400">
                        <a:latin typeface="Cambria Math" panose="02040503050406030204" pitchFamily="18" charset="0"/>
                      </a:rPr>
                      <m:t>𝑉𝑒𝑟𝑖𝑓𝑦</m:t>
                    </m:r>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a:latin typeface="Cambria Math" panose="02040503050406030204" pitchFamily="18" charset="0"/>
                              </a:rPr>
                              <m:t>𝑆</m:t>
                            </m:r>
                          </m:e>
                          <m:sup>
                            <m:r>
                              <a:rPr lang="en-US" altLang="zh-CN" sz="1400">
                                <a:latin typeface="Cambria Math" panose="02040503050406030204" pitchFamily="18" charset="0"/>
                              </a:rPr>
                              <m:t>′</m:t>
                            </m:r>
                          </m:sup>
                        </m:sSup>
                        <m:r>
                          <a:rPr lang="en-US" altLang="zh-CN" sz="1400">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a:latin typeface="Cambria Math" panose="02040503050406030204" pitchFamily="18" charset="0"/>
                              </a:rPr>
                              <m:t>𝑡</m:t>
                            </m:r>
                          </m:e>
                          <m:sub>
                            <m:r>
                              <a:rPr lang="en-US" altLang="zh-CN" sz="1400">
                                <a:latin typeface="Cambria Math" panose="02040503050406030204" pitchFamily="18" charset="0"/>
                              </a:rPr>
                              <m:t>𝑢</m:t>
                            </m:r>
                          </m:sub>
                          <m:sup>
                            <m:r>
                              <a:rPr lang="en-US" altLang="zh-CN" sz="1400">
                                <a:latin typeface="Cambria Math" panose="02040503050406030204" pitchFamily="18" charset="0"/>
                              </a:rPr>
                              <m:t>′</m:t>
                            </m:r>
                          </m:sup>
                        </m:sSubSup>
                        <m:r>
                          <a:rPr lang="en-US" altLang="zh-CN" sz="1400">
                            <a:latin typeface="Cambria Math" panose="02040503050406030204" pitchFamily="18" charset="0"/>
                          </a:rPr>
                          <m:t>,</m:t>
                        </m:r>
                        <m:r>
                          <a:rPr lang="en-US" altLang="zh-CN" sz="1400">
                            <a:latin typeface="Cambria Math" panose="02040503050406030204" pitchFamily="18" charset="0"/>
                          </a:rPr>
                          <m:t>𝑝</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𝑃</m:t>
                            </m:r>
                          </m:sub>
                        </m:sSub>
                      </m:e>
                    </m:d>
                  </m:oMath>
                </a14:m>
                <a:endParaRPr lang="en-US" altLang="zh-CN" sz="1400" dirty="0"/>
              </a:p>
              <a:p>
                <a:pPr>
                  <a:lnSpc>
                    <a:spcPct val="125000"/>
                  </a:lnSpc>
                </a:pPr>
                <a:r>
                  <a:rPr lang="zh-CN" altLang="en-US" sz="1400" dirty="0"/>
                  <a:t>若验证通过，则：</a:t>
                </a:r>
                <a:endParaRPr lang="en-US" altLang="zh-CN" sz="1400" dirty="0"/>
              </a:p>
              <a:p>
                <a:pPr marL="285750" indent="-285750">
                  <a:lnSpc>
                    <a:spcPct val="125000"/>
                  </a:lnSpc>
                  <a:buFont typeface="Wingdings" panose="05000000000000000000" pitchFamily="2" charset="2"/>
                  <a:buChar char="l"/>
                </a:pPr>
                <a14:m>
                  <m:oMath xmlns:m="http://schemas.openxmlformats.org/officeDocument/2006/math">
                    <m:sSubSup>
                      <m:sSubSupPr>
                        <m:ctrlPr>
                          <a:rPr lang="en-US" altLang="zh-CN" sz="1400" i="1">
                            <a:latin typeface="Cambria Math" panose="02040503050406030204" pitchFamily="18" charset="0"/>
                          </a:rPr>
                        </m:ctrlPr>
                      </m:sSubSupPr>
                      <m:e>
                        <m:r>
                          <a:rPr lang="en-US" altLang="zh-CN" sz="1400">
                            <a:latin typeface="Cambria Math" panose="02040503050406030204" pitchFamily="18" charset="0"/>
                          </a:rPr>
                          <m:t>𝑡</m:t>
                        </m:r>
                      </m:e>
                      <m:sub>
                        <m:r>
                          <a:rPr lang="en-US" altLang="zh-CN" sz="1400">
                            <a:latin typeface="Cambria Math" panose="02040503050406030204" pitchFamily="18" charset="0"/>
                          </a:rPr>
                          <m:t>𝑙</m:t>
                        </m:r>
                      </m:sub>
                      <m:sup>
                        <m:r>
                          <a:rPr lang="en-US" altLang="zh-CN" sz="1400">
                            <a:latin typeface="Cambria Math" panose="02040503050406030204" pitchFamily="18" charset="0"/>
                          </a:rPr>
                          <m:t>′</m:t>
                        </m:r>
                      </m:sup>
                    </m:sSubSup>
                  </m:oMath>
                </a14:m>
                <a:r>
                  <a:rPr lang="zh-CN" altLang="en-US" sz="1400" dirty="0"/>
                  <a:t>作为新的</a:t>
                </a:r>
                <a:r>
                  <a:rPr lang="en-US" altLang="zh-CN" sz="1400" dirty="0"/>
                  <a:t>Linkable Token</a:t>
                </a:r>
              </a:p>
              <a:p>
                <a:pPr marL="285750" indent="-285750">
                  <a:lnSpc>
                    <a:spcPct val="125000"/>
                  </a:lnSpc>
                  <a:buFont typeface="Wingdings" panose="05000000000000000000" pitchFamily="2" charset="2"/>
                  <a:buChar char="l"/>
                </a:pPr>
                <a14:m>
                  <m:oMath xmlns:m="http://schemas.openxmlformats.org/officeDocument/2006/math">
                    <m:d>
                      <m:dPr>
                        <m:ctrlPr>
                          <a:rPr lang="en-US" altLang="zh-CN" sz="1400" i="1">
                            <a:latin typeface="Cambria Math" panose="02040503050406030204" pitchFamily="18" charset="0"/>
                          </a:rPr>
                        </m:ctrlPr>
                      </m:dPr>
                      <m:e>
                        <m:sSup>
                          <m:sSupPr>
                            <m:ctrlPr>
                              <a:rPr lang="en-US" altLang="zh-CN" sz="1400" i="1">
                                <a:latin typeface="Cambria Math" panose="02040503050406030204" pitchFamily="18" charset="0"/>
                              </a:rPr>
                            </m:ctrlPr>
                          </m:sSupPr>
                          <m:e>
                            <m:r>
                              <a:rPr lang="en-US" altLang="zh-CN" sz="1400">
                                <a:latin typeface="Cambria Math" panose="02040503050406030204" pitchFamily="18" charset="0"/>
                              </a:rPr>
                              <m:t>𝑆</m:t>
                            </m:r>
                          </m:e>
                          <m:sup>
                            <m:r>
                              <a:rPr lang="en-US" altLang="zh-CN" sz="1400">
                                <a:latin typeface="Cambria Math" panose="02040503050406030204" pitchFamily="18" charset="0"/>
                              </a:rPr>
                              <m:t>′</m:t>
                            </m:r>
                          </m:sup>
                        </m:sSup>
                        <m:r>
                          <a:rPr lang="en-US" altLang="zh-CN" sz="1400">
                            <a:latin typeface="Cambria Math" panose="02040503050406030204" pitchFamily="18" charset="0"/>
                          </a:rPr>
                          <m:t>,</m:t>
                        </m:r>
                        <m:sSubSup>
                          <m:sSubSupPr>
                            <m:ctrlPr>
                              <a:rPr lang="en-US" altLang="zh-CN" sz="1400" i="1">
                                <a:latin typeface="Cambria Math" panose="02040503050406030204" pitchFamily="18" charset="0"/>
                              </a:rPr>
                            </m:ctrlPr>
                          </m:sSubSupPr>
                          <m:e>
                            <m:r>
                              <a:rPr lang="en-US" altLang="zh-CN" sz="1400">
                                <a:latin typeface="Cambria Math" panose="02040503050406030204" pitchFamily="18" charset="0"/>
                              </a:rPr>
                              <m:t>𝑡</m:t>
                            </m:r>
                          </m:e>
                          <m:sub>
                            <m:r>
                              <a:rPr lang="en-US" altLang="zh-CN" sz="1400">
                                <a:latin typeface="Cambria Math" panose="02040503050406030204" pitchFamily="18" charset="0"/>
                              </a:rPr>
                              <m:t>𝑢</m:t>
                            </m:r>
                          </m:sub>
                          <m:sup>
                            <m:r>
                              <a:rPr lang="en-US" altLang="zh-CN" sz="1400">
                                <a:latin typeface="Cambria Math" panose="02040503050406030204" pitchFamily="18" charset="0"/>
                              </a:rPr>
                              <m:t>′</m:t>
                            </m:r>
                          </m:sup>
                        </m:sSubSup>
                      </m:e>
                    </m:d>
                  </m:oMath>
                </a14:m>
                <a:r>
                  <a:rPr lang="zh-CN" altLang="en-US" sz="1400" dirty="0"/>
                  <a:t>作为新的</a:t>
                </a:r>
                <a:r>
                  <a:rPr lang="en-US" altLang="zh-CN" sz="1400" dirty="0" err="1"/>
                  <a:t>unlinkable</a:t>
                </a:r>
                <a:r>
                  <a:rPr lang="en-US" altLang="zh-CN" sz="1400" dirty="0"/>
                  <a:t> Token</a:t>
                </a:r>
              </a:p>
              <a:p>
                <a:pPr marL="285750" indent="-285750">
                  <a:lnSpc>
                    <a:spcPct val="125000"/>
                  </a:lnSpc>
                  <a:buFont typeface="Wingdings" panose="05000000000000000000" pitchFamily="2" charset="2"/>
                  <a:buChar char="l"/>
                </a:pPr>
                <a14:m>
                  <m:oMath xmlns:m="http://schemas.openxmlformats.org/officeDocument/2006/math">
                    <m:d>
                      <m:dPr>
                        <m:ctrlPr>
                          <a:rPr lang="en-US" altLang="zh-CN" sz="1400" i="1">
                            <a:latin typeface="Cambria Math" panose="02040503050406030204" pitchFamily="18" charset="0"/>
                          </a:rPr>
                        </m:ctrlPr>
                      </m:dPr>
                      <m:e>
                        <m:r>
                          <a:rPr lang="en-US" altLang="zh-CN" sz="1400">
                            <a:latin typeface="Cambria Math" panose="02040503050406030204" pitchFamily="18" charset="0"/>
                          </a:rPr>
                          <m:t>𝑝</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𝐼𝐶</m:t>
                            </m:r>
                          </m:sub>
                        </m:sSub>
                        <m:r>
                          <a:rPr lang="en-US" altLang="zh-CN" sz="1400">
                            <a:latin typeface="Cambria Math" panose="02040503050406030204" pitchFamily="18" charset="0"/>
                          </a:rPr>
                          <m:t>,</m:t>
                        </m:r>
                        <m:r>
                          <a:rPr lang="en-US" altLang="zh-CN" sz="1400">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𝐼𝐶</m:t>
                            </m:r>
                          </m:sub>
                        </m:sSub>
                        <m:r>
                          <a:rPr lang="en-US" altLang="zh-CN" sz="1400">
                            <a:latin typeface="Cambria Math" panose="02040503050406030204" pitchFamily="18" charset="0"/>
                          </a:rPr>
                          <m:t>,</m:t>
                        </m:r>
                        <m:r>
                          <a:rPr lang="en-US" altLang="zh-CN" sz="1400">
                            <a:latin typeface="Cambria Math" panose="02040503050406030204" pitchFamily="18" charset="0"/>
                          </a:rPr>
                          <m:t>𝑆𝑖𝑔𝑛</m:t>
                        </m:r>
                        <m:d>
                          <m:dPr>
                            <m:ctrlPr>
                              <a:rPr lang="en-US" altLang="zh-CN" sz="1400" i="1">
                                <a:latin typeface="Cambria Math" panose="02040503050406030204" pitchFamily="18" charset="0"/>
                              </a:rPr>
                            </m:ctrlPr>
                          </m:dPr>
                          <m:e>
                            <m:d>
                              <m:dPr>
                                <m:ctrlPr>
                                  <a:rPr lang="en-US" altLang="zh-CN" sz="1400" i="1">
                                    <a:latin typeface="Cambria Math" panose="02040503050406030204" pitchFamily="18" charset="0"/>
                                  </a:rPr>
                                </m:ctrlPr>
                              </m:dPr>
                              <m:e>
                                <m:r>
                                  <a:rPr lang="en-US" altLang="zh-CN" sz="1400">
                                    <a:latin typeface="Cambria Math" panose="02040503050406030204" pitchFamily="18" charset="0"/>
                                  </a:rPr>
                                  <m:t>𝑆𝑁</m:t>
                                </m:r>
                                <m:r>
                                  <a:rPr lang="en-US" altLang="zh-CN" sz="1400">
                                    <a:latin typeface="Cambria Math" panose="02040503050406030204" pitchFamily="18" charset="0"/>
                                  </a:rPr>
                                  <m:t>,</m:t>
                                </m:r>
                                <m:r>
                                  <a:rPr lang="en-US" altLang="zh-CN" sz="1400">
                                    <a:latin typeface="Cambria Math" panose="02040503050406030204" pitchFamily="18" charset="0"/>
                                  </a:rPr>
                                  <m:t>𝑝</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𝐼𝐶</m:t>
                                    </m:r>
                                  </m:sub>
                                </m:sSub>
                              </m:e>
                            </m:d>
                            <m:r>
                              <a:rPr lang="en-US" altLang="zh-CN" sz="1400">
                                <a:latin typeface="Cambria Math" panose="02040503050406030204" pitchFamily="18" charset="0"/>
                              </a:rPr>
                              <m:t>,</m:t>
                            </m:r>
                            <m:r>
                              <a:rPr lang="en-US" altLang="zh-CN" sz="1400">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𝐴</m:t>
                                </m:r>
                              </m:sub>
                            </m:sSub>
                          </m:e>
                        </m:d>
                      </m:e>
                    </m:d>
                  </m:oMath>
                </a14:m>
                <a:r>
                  <a:rPr lang="zh-CN" altLang="en-US" sz="1400" dirty="0"/>
                  <a:t>作为证书</a:t>
                </a:r>
                <a:r>
                  <a:rPr lang="en-US" altLang="zh-CN" sz="1400" dirty="0"/>
                  <a:t>IC</a:t>
                </a:r>
              </a:p>
              <a:p>
                <a:pPr>
                  <a:lnSpc>
                    <a:spcPct val="125000"/>
                  </a:lnSpc>
                </a:pPr>
                <a:endParaRPr lang="en-US" altLang="zh-CN" sz="1100" dirty="0"/>
              </a:p>
            </p:txBody>
          </p:sp>
        </mc:Choice>
        <mc:Fallback xmlns="">
          <p:sp>
            <p:nvSpPr>
              <p:cNvPr id="17" name="文本框 16">
                <a:extLst>
                  <a:ext uri="{FF2B5EF4-FFF2-40B4-BE49-F238E27FC236}">
                    <a16:creationId xmlns:a16="http://schemas.microsoft.com/office/drawing/2014/main" id="{4F1BD5FB-7F78-4D05-A0D7-4D7ACA5DCEFD}"/>
                  </a:ext>
                </a:extLst>
              </p:cNvPr>
              <p:cNvSpPr txBox="1">
                <a:spLocks noRot="1" noChangeAspect="1" noMove="1" noResize="1" noEditPoints="1" noAdjustHandles="1" noChangeArrowheads="1" noChangeShapeType="1" noTextEdit="1"/>
              </p:cNvSpPr>
              <p:nvPr/>
            </p:nvSpPr>
            <p:spPr>
              <a:xfrm>
                <a:off x="822328" y="4183803"/>
                <a:ext cx="3703433" cy="2451184"/>
              </a:xfrm>
              <a:prstGeom prst="rect">
                <a:avLst/>
              </a:prstGeom>
              <a:blipFill>
                <a:blip r:embed="rId9"/>
                <a:stretch>
                  <a:fillRect l="-4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67666B3B-4688-6DF2-F6C9-7BB5A018D7EA}"/>
                  </a:ext>
                </a:extLst>
              </p:cNvPr>
              <p:cNvSpPr txBox="1"/>
              <p:nvPr/>
            </p:nvSpPr>
            <p:spPr>
              <a:xfrm>
                <a:off x="9160482" y="2498379"/>
                <a:ext cx="2943225" cy="307777"/>
              </a:xfrm>
              <a:prstGeom prst="rect">
                <a:avLst/>
              </a:prstGeom>
              <a:noFill/>
            </p:spPr>
            <p:txBody>
              <a:bodyPr wrap="square" rtlCol="0">
                <a:spAutoFit/>
              </a:bodyPr>
              <a:lstStyle/>
              <a:p>
                <a14:m>
                  <m:oMath xmlns:m="http://schemas.openxmlformats.org/officeDocument/2006/math">
                    <m:r>
                      <a:rPr lang="en-US" altLang="zh-CN" sz="1400">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𝐴</m:t>
                        </m:r>
                      </m:sub>
                    </m:sSub>
                  </m:oMath>
                </a14:m>
                <a:r>
                  <a:rPr lang="zh-CN" altLang="en-US" sz="1400" dirty="0"/>
                  <a:t>签公钥，</a:t>
                </a:r>
                <a14:m>
                  <m:oMath xmlns:m="http://schemas.openxmlformats.org/officeDocument/2006/math">
                    <m:r>
                      <a:rPr lang="en-US" altLang="zh-CN" sz="1400">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𝑃</m:t>
                        </m:r>
                      </m:sub>
                    </m:sSub>
                  </m:oMath>
                </a14:m>
                <a:r>
                  <a:rPr lang="zh-CN" altLang="en-US" sz="1400" dirty="0"/>
                  <a:t>签</a:t>
                </a:r>
                <a:r>
                  <a:rPr lang="en-US" altLang="zh-CN" sz="1400" dirty="0"/>
                  <a:t>Token</a:t>
                </a:r>
                <a:endParaRPr lang="zh-CN" altLang="en-US" sz="1400" dirty="0"/>
              </a:p>
            </p:txBody>
          </p:sp>
        </mc:Choice>
        <mc:Fallback xmlns="">
          <p:sp>
            <p:nvSpPr>
              <p:cNvPr id="22" name="文本框 21">
                <a:extLst>
                  <a:ext uri="{FF2B5EF4-FFF2-40B4-BE49-F238E27FC236}">
                    <a16:creationId xmlns:a16="http://schemas.microsoft.com/office/drawing/2014/main" id="{67666B3B-4688-6DF2-F6C9-7BB5A018D7EA}"/>
                  </a:ext>
                </a:extLst>
              </p:cNvPr>
              <p:cNvSpPr txBox="1">
                <a:spLocks noRot="1" noChangeAspect="1" noMove="1" noResize="1" noEditPoints="1" noAdjustHandles="1" noChangeArrowheads="1" noChangeShapeType="1" noTextEdit="1"/>
              </p:cNvSpPr>
              <p:nvPr/>
            </p:nvSpPr>
            <p:spPr>
              <a:xfrm>
                <a:off x="9160482" y="2498379"/>
                <a:ext cx="2943225" cy="307777"/>
              </a:xfrm>
              <a:prstGeom prst="rect">
                <a:avLst/>
              </a:prstGeom>
              <a:blipFill>
                <a:blip r:embed="rId10"/>
                <a:stretch>
                  <a:fillRect t="-4000"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880190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 y="1702983"/>
            <a:ext cx="12192000" cy="3198437"/>
          </a:xfrm>
          <a:prstGeom prst="roundRect">
            <a:avLst>
              <a:gd name="adj" fmla="val 0"/>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pic>
        <p:nvPicPr>
          <p:cNvPr id="19" name="图片 18"/>
          <p:cNvPicPr>
            <a:picLocks noChangeAspect="1"/>
          </p:cNvPicPr>
          <p:nvPr>
            <p:custDataLst>
              <p:tags r:id="rId1"/>
            </p:custDataLst>
          </p:nvPr>
        </p:nvPicPr>
        <p:blipFill>
          <a:blip r:embed="rId5" cstate="print">
            <a:alphaModFix amt="60000"/>
            <a:extLst>
              <a:ext uri="{28A0092B-C50C-407E-A947-70E740481C1C}">
                <a14:useLocalDpi xmlns:a14="http://schemas.microsoft.com/office/drawing/2010/main" val="0"/>
              </a:ext>
            </a:extLst>
          </a:blip>
          <a:stretch>
            <a:fillRect/>
          </a:stretch>
        </p:blipFill>
        <p:spPr>
          <a:xfrm>
            <a:off x="-212" y="1703282"/>
            <a:ext cx="12182687" cy="3197860"/>
          </a:xfrm>
          <a:prstGeom prst="rect">
            <a:avLst/>
          </a:prstGeom>
        </p:spPr>
      </p:pic>
      <p:sp>
        <p:nvSpPr>
          <p:cNvPr id="14" name="矩形 13"/>
          <p:cNvSpPr/>
          <p:nvPr/>
        </p:nvSpPr>
        <p:spPr>
          <a:xfrm>
            <a:off x="426715" y="426720"/>
            <a:ext cx="11338560" cy="60045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sp>
        <p:nvSpPr>
          <p:cNvPr id="16" name="文本框 15"/>
          <p:cNvSpPr txBox="1"/>
          <p:nvPr/>
        </p:nvSpPr>
        <p:spPr>
          <a:xfrm>
            <a:off x="2353895" y="3317133"/>
            <a:ext cx="7442883" cy="1076325"/>
          </a:xfrm>
          <a:prstGeom prst="rect">
            <a:avLst/>
          </a:prstGeom>
          <a:noFill/>
        </p:spPr>
        <p:txBody>
          <a:bodyPr wrap="square">
            <a:spAutoFit/>
          </a:bodyPr>
          <a:lstStyle>
            <a:defPPr>
              <a:defRPr lang="zh-CN"/>
            </a:defPPr>
            <a:lvl1pPr lvl="0" algn="ctr">
              <a:defRPr sz="10000">
                <a:solidFill>
                  <a:srgbClr val="D3AA8F"/>
                </a:solidFill>
                <a:latin typeface="三极榜书简体" panose="00000500000000000000" pitchFamily="2" charset="-122"/>
                <a:ea typeface="三极榜书简体" panose="00000500000000000000" pitchFamily="2" charset="-122"/>
                <a:cs typeface="+mn-ea"/>
              </a:defRPr>
            </a:lvl1pPr>
          </a:lstStyle>
          <a:p>
            <a:r>
              <a:rPr lang="zh-CN" altLang="en-US" sz="6400" b="1" dirty="0">
                <a:solidFill>
                  <a:schemeClr val="bg1"/>
                </a:solidFill>
                <a:latin typeface="Arial" panose="020B0604020202020204"/>
                <a:ea typeface="微软雅黑" panose="020B0503020204020204" pitchFamily="34" charset="-122"/>
                <a:sym typeface="Arial" panose="020B0604020202020204"/>
              </a:rPr>
              <a:t>研究背景</a:t>
            </a:r>
          </a:p>
        </p:txBody>
      </p:sp>
      <p:sp>
        <p:nvSpPr>
          <p:cNvPr id="18" name="矩形 17"/>
          <p:cNvSpPr/>
          <p:nvPr/>
        </p:nvSpPr>
        <p:spPr>
          <a:xfrm>
            <a:off x="4279159" y="2643465"/>
            <a:ext cx="3633681" cy="583565"/>
          </a:xfrm>
          <a:prstGeom prst="rect">
            <a:avLst/>
          </a:prstGeom>
          <a:noFill/>
          <a:effectLst>
            <a:outerShdw blurRad="190500" sx="102000" sy="102000" algn="ctr" rotWithShape="0">
              <a:schemeClr val="bg1">
                <a:lumMod val="75000"/>
                <a:alpha val="40000"/>
              </a:schemeClr>
            </a:outerShdw>
          </a:effectLst>
        </p:spPr>
        <p:txBody>
          <a:bodyPr wrap="square" anchor="ctr">
            <a:spAutoFit/>
          </a:bodyPr>
          <a:lstStyle/>
          <a:p>
            <a:pPr lvl="0" algn="ctr">
              <a:defRPr/>
            </a:pPr>
            <a:r>
              <a:rPr lang="zh-CN" altLang="en-US" sz="3200" noProof="0" dirty="0">
                <a:solidFill>
                  <a:schemeClr val="bg1"/>
                </a:solidFill>
                <a:latin typeface="Arial" panose="020B0604020202020204"/>
                <a:ea typeface="微软雅黑" panose="020B0503020204020204" pitchFamily="34" charset="-122"/>
                <a:cs typeface="+mn-ea"/>
                <a:sym typeface="Arial" panose="020B0604020202020204"/>
              </a:rPr>
              <a:t>第一部分</a:t>
            </a:r>
            <a:endParaRPr kumimoji="0" lang="zh-CN" altLang="en-US" sz="320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ea"/>
              <a:sym typeface="Arial" panose="020B0604020202020204"/>
            </a:endParaRPr>
          </a:p>
        </p:txBody>
      </p:sp>
      <p:grpSp>
        <p:nvGrpSpPr>
          <p:cNvPr id="4" name="组合 3"/>
          <p:cNvGrpSpPr/>
          <p:nvPr/>
        </p:nvGrpSpPr>
        <p:grpSpPr>
          <a:xfrm>
            <a:off x="5466551" y="1074875"/>
            <a:ext cx="1258899" cy="1258899"/>
            <a:chOff x="622557" y="767301"/>
            <a:chExt cx="944174" cy="944174"/>
          </a:xfrm>
        </p:grpSpPr>
        <p:sp>
          <p:nvSpPr>
            <p:cNvPr id="20" name="椭圆 19"/>
            <p:cNvSpPr/>
            <p:nvPr/>
          </p:nvSpPr>
          <p:spPr>
            <a:xfrm>
              <a:off x="622557" y="767301"/>
              <a:ext cx="944174" cy="944174"/>
            </a:xfrm>
            <a:prstGeom prst="ellipse">
              <a:avLst/>
            </a:prstGeom>
            <a:solidFill>
              <a:schemeClr val="bg1"/>
            </a:solidFill>
            <a:ln w="508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pic>
          <p:nvPicPr>
            <p:cNvPr id="21" name="图片 20"/>
            <p:cNvPicPr>
              <a:picLocks noChangeAspect="1"/>
            </p:cNvPicPr>
            <p:nvPr/>
          </p:nvPicPr>
          <p:blipFill>
            <a:blip r:embed="rId6"/>
            <a:stretch>
              <a:fillRect/>
            </a:stretch>
          </p:blipFill>
          <p:spPr>
            <a:xfrm>
              <a:off x="748526" y="899155"/>
              <a:ext cx="697268" cy="697268"/>
            </a:xfrm>
            <a:prstGeom prst="rect">
              <a:avLst/>
            </a:prstGeom>
            <a:ln>
              <a:noFill/>
            </a:ln>
          </p:spPr>
        </p:pic>
      </p:grpSp>
      <p:pic>
        <p:nvPicPr>
          <p:cNvPr id="2" name="图片 1"/>
          <p:cNvPicPr>
            <a:picLocks noChangeAspect="1"/>
          </p:cNvPicPr>
          <p:nvPr>
            <p:custDataLst>
              <p:tags r:id="rId2"/>
            </p:custDataLst>
          </p:nvPr>
        </p:nvPicPr>
        <p:blipFill>
          <a:blip r:embed="rId7"/>
          <a:srcRect l="12175" t="23181" r="9851" b="24053"/>
          <a:stretch>
            <a:fillRect/>
          </a:stretch>
        </p:blipFill>
        <p:spPr>
          <a:xfrm>
            <a:off x="8541193" y="486984"/>
            <a:ext cx="3189019" cy="1038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8"/>
                                        </p:tgtEl>
                                        <p:attrNameLst>
                                          <p:attrName>ppt_y</p:attrName>
                                        </p:attrNameLst>
                                      </p:cBhvr>
                                      <p:tavLst>
                                        <p:tav tm="0">
                                          <p:val>
                                            <p:strVal val="#ppt_y"/>
                                          </p:val>
                                        </p:tav>
                                        <p:tav tm="100000">
                                          <p:val>
                                            <p:strVal val="#ppt_y"/>
                                          </p:val>
                                        </p:tav>
                                      </p:tavLst>
                                    </p:anim>
                                    <p:anim calcmode="lin" valueType="num">
                                      <p:cBhvr>
                                        <p:cTn id="13"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BB1E1-4676-2B51-3044-64989736FA44}"/>
            </a:ext>
          </a:extLst>
        </p:cNvPr>
        <p:cNvGrpSpPr/>
        <p:nvPr/>
      </p:nvGrpSpPr>
      <p:grpSpPr>
        <a:xfrm>
          <a:off x="0" y="0"/>
          <a:ext cx="0" cy="0"/>
          <a:chOff x="0" y="0"/>
          <a:chExt cx="0" cy="0"/>
        </a:xfrm>
      </p:grpSpPr>
      <p:sp>
        <p:nvSpPr>
          <p:cNvPr id="15" name="矩形: 圆角 118">
            <a:extLst>
              <a:ext uri="{FF2B5EF4-FFF2-40B4-BE49-F238E27FC236}">
                <a16:creationId xmlns:a16="http://schemas.microsoft.com/office/drawing/2014/main" id="{8FCC4C72-325F-BB22-3E9A-BCB96ED0EC11}"/>
              </a:ext>
            </a:extLst>
          </p:cNvPr>
          <p:cNvSpPr/>
          <p:nvPr/>
        </p:nvSpPr>
        <p:spPr>
          <a:xfrm>
            <a:off x="578101" y="1512314"/>
            <a:ext cx="11232899" cy="5126611"/>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a:extLst>
              <a:ext uri="{FF2B5EF4-FFF2-40B4-BE49-F238E27FC236}">
                <a16:creationId xmlns:a16="http://schemas.microsoft.com/office/drawing/2014/main" id="{3840C98E-6B50-1E02-B145-521DB3E0B587}"/>
              </a:ext>
            </a:extLst>
          </p:cNvPr>
          <p:cNvSpPr/>
          <p:nvPr/>
        </p:nvSpPr>
        <p:spPr>
          <a:xfrm>
            <a:off x="4107814" y="1241425"/>
            <a:ext cx="4740911"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更新不可链接链</a:t>
            </a:r>
          </a:p>
        </p:txBody>
      </p:sp>
      <p:sp>
        <p:nvSpPr>
          <p:cNvPr id="20" name="任意多边形: 形状 108">
            <a:extLst>
              <a:ext uri="{FF2B5EF4-FFF2-40B4-BE49-F238E27FC236}">
                <a16:creationId xmlns:a16="http://schemas.microsoft.com/office/drawing/2014/main" id="{28261A0F-F530-7ED6-1C52-7ABFD4969DFB}"/>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78C03366-B1E0-8521-3916-F27F906EB892}"/>
              </a:ext>
            </a:extLst>
          </p:cNvPr>
          <p:cNvSpPr/>
          <p:nvPr/>
        </p:nvSpPr>
        <p:spPr>
          <a:xfrm>
            <a:off x="5552843" y="6559008"/>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B250638B-DEF3-68CC-761D-E49211084D57}"/>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pic>
        <p:nvPicPr>
          <p:cNvPr id="4" name="图片 3">
            <a:extLst>
              <a:ext uri="{FF2B5EF4-FFF2-40B4-BE49-F238E27FC236}">
                <a16:creationId xmlns:a16="http://schemas.microsoft.com/office/drawing/2014/main" id="{7E93DF7C-68FE-EDA1-978A-A0F6596FEF7B}"/>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5" name="文本框 4">
            <a:extLst>
              <a:ext uri="{FF2B5EF4-FFF2-40B4-BE49-F238E27FC236}">
                <a16:creationId xmlns:a16="http://schemas.microsoft.com/office/drawing/2014/main" id="{40E626BF-755C-64FC-35A6-D85A6824D88E}"/>
              </a:ext>
            </a:extLst>
          </p:cNvPr>
          <p:cNvSpPr txBox="1"/>
          <p:nvPr/>
        </p:nvSpPr>
        <p:spPr>
          <a:xfrm>
            <a:off x="1785937" y="2098512"/>
            <a:ext cx="690563" cy="461665"/>
          </a:xfrm>
          <a:prstGeom prst="rect">
            <a:avLst/>
          </a:prstGeom>
          <a:noFill/>
        </p:spPr>
        <p:txBody>
          <a:bodyPr wrap="square" rtlCol="0">
            <a:spAutoFit/>
          </a:bodyPr>
          <a:lstStyle/>
          <a:p>
            <a:r>
              <a:rPr lang="en-US" altLang="zh-CN" sz="2400" b="1" dirty="0"/>
              <a:t>TEE</a:t>
            </a:r>
            <a:endParaRPr lang="zh-CN" altLang="en-US" sz="2400" b="1" dirty="0"/>
          </a:p>
        </p:txBody>
      </p:sp>
      <p:sp>
        <p:nvSpPr>
          <p:cNvPr id="6" name="文本框 5">
            <a:extLst>
              <a:ext uri="{FF2B5EF4-FFF2-40B4-BE49-F238E27FC236}">
                <a16:creationId xmlns:a16="http://schemas.microsoft.com/office/drawing/2014/main" id="{CBC8694F-E3B1-65D4-5912-F463F113268F}"/>
              </a:ext>
            </a:extLst>
          </p:cNvPr>
          <p:cNvSpPr txBox="1"/>
          <p:nvPr/>
        </p:nvSpPr>
        <p:spPr>
          <a:xfrm>
            <a:off x="9414681" y="2022110"/>
            <a:ext cx="1531963" cy="461665"/>
          </a:xfrm>
          <a:prstGeom prst="rect">
            <a:avLst/>
          </a:prstGeom>
          <a:noFill/>
        </p:spPr>
        <p:txBody>
          <a:bodyPr wrap="square" rtlCol="0">
            <a:spAutoFit/>
          </a:bodyPr>
          <a:lstStyle/>
          <a:p>
            <a:r>
              <a:rPr lang="en-US" altLang="zh-CN" sz="2400" b="1" dirty="0"/>
              <a:t>provider</a:t>
            </a:r>
            <a:endParaRPr lang="zh-CN" altLang="en-US" sz="2400" b="1" dirty="0"/>
          </a:p>
        </p:txBody>
      </p:sp>
      <p:cxnSp>
        <p:nvCxnSpPr>
          <p:cNvPr id="7" name="直接箭头连接符 6">
            <a:extLst>
              <a:ext uri="{FF2B5EF4-FFF2-40B4-BE49-F238E27FC236}">
                <a16:creationId xmlns:a16="http://schemas.microsoft.com/office/drawing/2014/main" id="{13354936-66CF-7B53-9B1B-8B50245A7946}"/>
              </a:ext>
            </a:extLst>
          </p:cNvPr>
          <p:cNvCxnSpPr>
            <a:cxnSpLocks/>
          </p:cNvCxnSpPr>
          <p:nvPr/>
        </p:nvCxnSpPr>
        <p:spPr>
          <a:xfrm>
            <a:off x="4027613" y="2998721"/>
            <a:ext cx="4536829"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C852ABED-4307-CEC5-5F7A-A6DA83219A64}"/>
              </a:ext>
            </a:extLst>
          </p:cNvPr>
          <p:cNvSpPr txBox="1"/>
          <p:nvPr/>
        </p:nvSpPr>
        <p:spPr>
          <a:xfrm>
            <a:off x="4850030" y="2296193"/>
            <a:ext cx="2943225" cy="646331"/>
          </a:xfrm>
          <a:prstGeom prst="rect">
            <a:avLst/>
          </a:prstGeom>
          <a:noFill/>
        </p:spPr>
        <p:txBody>
          <a:bodyPr wrap="square" rtlCol="0">
            <a:spAutoFit/>
          </a:bodyPr>
          <a:lstStyle/>
          <a:p>
            <a:r>
              <a:rPr lang="en-US" altLang="zh-CN" dirty="0"/>
              <a:t>TEE</a:t>
            </a:r>
            <a:r>
              <a:rPr lang="zh-CN" altLang="en-US" dirty="0"/>
              <a:t>建立到</a:t>
            </a:r>
            <a:r>
              <a:rPr lang="en-US" altLang="zh-CN" dirty="0"/>
              <a:t>provider</a:t>
            </a:r>
            <a:r>
              <a:rPr lang="zh-CN" altLang="en-US" dirty="0"/>
              <a:t>的单向认证加密通道，例如</a:t>
            </a:r>
            <a:r>
              <a:rPr lang="en-US" altLang="zh-CN" dirty="0"/>
              <a:t>TLS</a:t>
            </a:r>
            <a:endParaRPr lang="zh-CN" alt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00E99D79-3633-25AE-EFB3-B3AA8E3BCE2E}"/>
                  </a:ext>
                </a:extLst>
              </p:cNvPr>
              <p:cNvSpPr txBox="1"/>
              <p:nvPr/>
            </p:nvSpPr>
            <p:spPr>
              <a:xfrm>
                <a:off x="996470" y="2968454"/>
                <a:ext cx="2397121" cy="1477328"/>
              </a:xfrm>
              <a:prstGeom prst="rect">
                <a:avLst/>
              </a:prstGeom>
              <a:noFill/>
            </p:spPr>
            <p:txBody>
              <a:bodyPr wrap="square" rtlCol="0">
                <a:spAutoFit/>
              </a:bodyPr>
              <a:lstStyle/>
              <a:p>
                <a:r>
                  <a:rPr lang="zh-CN" altLang="en-US" dirty="0"/>
                  <a:t>生成</a:t>
                </a:r>
                <a:endParaRPr lang="en-US" altLang="zh-CN" dirty="0"/>
              </a:p>
              <a:p>
                <a:pPr marL="285750" indent="-285750">
                  <a:buFont typeface="Wingdings" panose="05000000000000000000" pitchFamily="2" charset="2"/>
                  <a:buChar char="l"/>
                </a:pPr>
                <a:r>
                  <a:rPr lang="zh-CN" altLang="en-US" dirty="0"/>
                  <a:t>盲化密钥</a:t>
                </a:r>
                <a14:m>
                  <m:oMath xmlns:m="http://schemas.openxmlformats.org/officeDocument/2006/math">
                    <m:r>
                      <a:rPr lang="en-US" altLang="zh-CN" i="1" smtClean="0">
                        <a:latin typeface="Cambria Math" panose="02040503050406030204" pitchFamily="18" charset="0"/>
                      </a:rPr>
                      <m:t>𝑠</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r>
                          <a:rPr lang="en-US" altLang="zh-CN" b="0" i="1" smtClean="0">
                            <a:latin typeface="Cambria Math" panose="02040503050406030204" pitchFamily="18" charset="0"/>
                          </a:rPr>
                          <m:t>′</m:t>
                        </m:r>
                      </m:e>
                      <m:sub>
                        <m:r>
                          <a:rPr lang="en-US" altLang="zh-CN" i="1" smtClean="0">
                            <a:latin typeface="Cambria Math" panose="02040503050406030204" pitchFamily="18" charset="0"/>
                          </a:rPr>
                          <m:t>𝑏</m:t>
                        </m:r>
                      </m:sub>
                    </m:sSub>
                  </m:oMath>
                </a14:m>
                <a:endParaRPr lang="en-US" altLang="zh-CN" dirty="0"/>
              </a:p>
              <a:p>
                <a:pPr marL="285750" indent="-285750">
                  <a:buFont typeface="Wingdings" panose="05000000000000000000" pitchFamily="2" charset="2"/>
                  <a:buChar char="l"/>
                </a:pPr>
                <a:r>
                  <a:rPr lang="en-US" altLang="zh-CN" dirty="0"/>
                  <a:t>Attestation key pair </a:t>
                </a:r>
                <a14:m>
                  <m:oMath xmlns:m="http://schemas.openxmlformats.org/officeDocument/2006/math">
                    <m:r>
                      <a:rPr lang="en-US" altLang="zh-CN" i="1" smtClean="0">
                        <a:latin typeface="Cambria Math" panose="02040503050406030204" pitchFamily="18" charset="0"/>
                      </a:rPr>
                      <m:t>𝑠</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b="0" i="1" smtClean="0">
                            <a:latin typeface="Cambria Math" panose="02040503050406030204" pitchFamily="18" charset="0"/>
                          </a:rPr>
                          <m:t>𝑇</m:t>
                        </m:r>
                      </m:sub>
                    </m:sSub>
                    <m:r>
                      <a:rPr lang="en-US" altLang="zh-CN" i="1" smtClean="0">
                        <a:latin typeface="Cambria Math" panose="02040503050406030204" pitchFamily="18" charset="0"/>
                      </a:rPr>
                      <m:t>,</m:t>
                    </m:r>
                    <m:r>
                      <a:rPr lang="en-US" altLang="zh-CN" i="1" smtClean="0">
                        <a:latin typeface="Cambria Math" panose="02040503050406030204" pitchFamily="18" charset="0"/>
                      </a:rPr>
                      <m:t>𝑝</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b="0" i="1" smtClean="0">
                            <a:latin typeface="Cambria Math" panose="02040503050406030204" pitchFamily="18" charset="0"/>
                          </a:rPr>
                          <m:t>𝑇</m:t>
                        </m:r>
                      </m:sub>
                    </m:sSub>
                  </m:oMath>
                </a14:m>
                <a:endParaRPr lang="en-US" altLang="zh-CN" dirty="0"/>
              </a:p>
              <a:p>
                <a:endParaRPr lang="en-US" altLang="zh-CN" dirty="0"/>
              </a:p>
            </p:txBody>
          </p:sp>
        </mc:Choice>
        <mc:Fallback xmlns="">
          <p:sp>
            <p:nvSpPr>
              <p:cNvPr id="9" name="文本框 8">
                <a:extLst>
                  <a:ext uri="{FF2B5EF4-FFF2-40B4-BE49-F238E27FC236}">
                    <a16:creationId xmlns:a16="http://schemas.microsoft.com/office/drawing/2014/main" id="{00E99D79-3633-25AE-EFB3-B3AA8E3BCE2E}"/>
                  </a:ext>
                </a:extLst>
              </p:cNvPr>
              <p:cNvSpPr txBox="1">
                <a:spLocks noRot="1" noChangeAspect="1" noMove="1" noResize="1" noEditPoints="1" noAdjustHandles="1" noChangeArrowheads="1" noChangeShapeType="1" noTextEdit="1"/>
              </p:cNvSpPr>
              <p:nvPr/>
            </p:nvSpPr>
            <p:spPr>
              <a:xfrm>
                <a:off x="996470" y="2968454"/>
                <a:ext cx="2397121" cy="1477328"/>
              </a:xfrm>
              <a:prstGeom prst="rect">
                <a:avLst/>
              </a:prstGeom>
              <a:blipFill>
                <a:blip r:embed="rId5"/>
                <a:stretch>
                  <a:fillRect l="-2030" t="-2479" r="-355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111F0584-D9C6-8AE4-6FB7-56CAC4B5E31D}"/>
              </a:ext>
            </a:extLst>
          </p:cNvPr>
          <p:cNvCxnSpPr>
            <a:cxnSpLocks/>
          </p:cNvCxnSpPr>
          <p:nvPr/>
        </p:nvCxnSpPr>
        <p:spPr>
          <a:xfrm>
            <a:off x="4027613" y="3916902"/>
            <a:ext cx="4536829" cy="0"/>
          </a:xfrm>
          <a:prstGeom prst="straightConnector1">
            <a:avLst/>
          </a:prstGeom>
          <a:ln w="190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A42FF03-CCCD-7F9A-130A-5A8817960860}"/>
                  </a:ext>
                </a:extLst>
              </p:cNvPr>
              <p:cNvSpPr txBox="1"/>
              <p:nvPr/>
            </p:nvSpPr>
            <p:spPr>
              <a:xfrm>
                <a:off x="4310798" y="3496355"/>
                <a:ext cx="404262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altLang="zh-CN" i="1" smtClean="0">
                          <a:latin typeface="Cambria Math" panose="02040503050406030204" pitchFamily="18" charset="0"/>
                        </a:rPr>
                        <m:t>𝐵</m:t>
                      </m:r>
                      <m:r>
                        <a:rPr lang="de-DE" altLang="zh-CN" i="1" smtClean="0">
                          <a:latin typeface="Cambria Math" panose="02040503050406030204" pitchFamily="18" charset="0"/>
                        </a:rPr>
                        <m:t>=</m:t>
                      </m:r>
                      <m:r>
                        <a:rPr lang="de-DE" altLang="zh-CN" i="1" smtClean="0">
                          <a:latin typeface="Cambria Math" panose="02040503050406030204" pitchFamily="18" charset="0"/>
                        </a:rPr>
                        <m:t>𝐵𝑙𝑖𝑛𝑑</m:t>
                      </m:r>
                      <m:d>
                        <m:dPr>
                          <m:ctrlPr>
                            <a:rPr lang="de-DE" altLang="zh-CN" i="1" smtClean="0">
                              <a:latin typeface="Cambria Math" panose="02040503050406030204" pitchFamily="18" charset="0"/>
                            </a:rPr>
                          </m:ctrlPr>
                        </m:dPr>
                        <m:e>
                          <m:r>
                            <a:rPr lang="en-US" altLang="zh-CN" b="0" i="1" smtClean="0">
                              <a:latin typeface="Cambria Math" panose="02040503050406030204" pitchFamily="18" charset="0"/>
                            </a:rPr>
                            <m:t>𝑝</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𝑇</m:t>
                              </m:r>
                            </m:sub>
                          </m:sSub>
                          <m:r>
                            <a:rPr lang="de-DE" altLang="zh-CN" i="1" smtClean="0">
                              <a:latin typeface="Cambria Math" panose="02040503050406030204" pitchFamily="18" charset="0"/>
                            </a:rPr>
                            <m:t>,</m:t>
                          </m:r>
                          <m:r>
                            <a:rPr lang="de-DE" altLang="zh-CN" i="1" smtClean="0">
                              <a:latin typeface="Cambria Math" panose="02040503050406030204" pitchFamily="18" charset="0"/>
                            </a:rPr>
                            <m:t>𝑠</m:t>
                          </m:r>
                          <m:sSub>
                            <m:sSubPr>
                              <m:ctrlPr>
                                <a:rPr lang="de-DE" altLang="zh-CN" i="1" smtClean="0">
                                  <a:latin typeface="Cambria Math" panose="02040503050406030204" pitchFamily="18" charset="0"/>
                                </a:rPr>
                              </m:ctrlPr>
                            </m:sSubPr>
                            <m:e>
                              <m:r>
                                <a:rPr lang="de-DE" altLang="zh-CN" i="1" smtClean="0">
                                  <a:latin typeface="Cambria Math" panose="02040503050406030204" pitchFamily="18" charset="0"/>
                                </a:rPr>
                                <m:t>𝑘</m:t>
                              </m:r>
                              <m:r>
                                <a:rPr lang="en-US" altLang="zh-CN" b="0" i="1" smtClean="0">
                                  <a:latin typeface="Cambria Math" panose="02040503050406030204" pitchFamily="18" charset="0"/>
                                </a:rPr>
                                <m:t>′</m:t>
                              </m:r>
                            </m:e>
                            <m:sub>
                              <m:r>
                                <a:rPr lang="de-DE" altLang="zh-CN" i="1" smtClean="0">
                                  <a:latin typeface="Cambria Math" panose="02040503050406030204" pitchFamily="18" charset="0"/>
                                </a:rPr>
                                <m:t>𝑏</m:t>
                              </m:r>
                            </m:sub>
                          </m:sSub>
                        </m:e>
                      </m:d>
                      <m:r>
                        <a:rPr lang="de-DE" altLang="zh-CN"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𝑢</m:t>
                          </m:r>
                        </m:sub>
                      </m:sSub>
                      <m:r>
                        <a:rPr lang="en-US" altLang="zh-CN" i="1">
                          <a:latin typeface="Cambria Math" panose="02040503050406030204" pitchFamily="18" charset="0"/>
                        </a:rPr>
                        <m:t>,</m:t>
                      </m:r>
                      <m:r>
                        <a:rPr lang="en-US" altLang="zh-CN" i="1">
                          <a:latin typeface="Cambria Math" panose="02040503050406030204" pitchFamily="18" charset="0"/>
                        </a:rPr>
                        <m:t>𝑆𝑖𝑔𝑛</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𝑢</m:t>
                              </m:r>
                            </m:sub>
                          </m:sSub>
                          <m:r>
                            <a:rPr lang="en-US" altLang="zh-CN" i="1">
                              <a:latin typeface="Cambria Math" panose="02040503050406030204" pitchFamily="18" charset="0"/>
                            </a:rPr>
                            <m:t>.</m:t>
                          </m:r>
                          <m:r>
                            <a:rPr lang="en-US" altLang="zh-CN" i="1">
                              <a:latin typeface="Cambria Math" panose="02040503050406030204" pitchFamily="18" charset="0"/>
                            </a:rPr>
                            <m:t>𝑠</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𝑃</m:t>
                              </m:r>
                            </m:sub>
                          </m:sSub>
                        </m:e>
                      </m:d>
                    </m:oMath>
                  </m:oMathPara>
                </a14:m>
                <a:endParaRPr lang="zh-CN" altLang="en-US" dirty="0"/>
              </a:p>
            </p:txBody>
          </p:sp>
        </mc:Choice>
        <mc:Fallback xmlns="">
          <p:sp>
            <p:nvSpPr>
              <p:cNvPr id="11" name="文本框 10">
                <a:extLst>
                  <a:ext uri="{FF2B5EF4-FFF2-40B4-BE49-F238E27FC236}">
                    <a16:creationId xmlns:a16="http://schemas.microsoft.com/office/drawing/2014/main" id="{5A42FF03-CCCD-7F9A-130A-5A8817960860}"/>
                  </a:ext>
                </a:extLst>
              </p:cNvPr>
              <p:cNvSpPr txBox="1">
                <a:spLocks noRot="1" noChangeAspect="1" noMove="1" noResize="1" noEditPoints="1" noAdjustHandles="1" noChangeArrowheads="1" noChangeShapeType="1" noTextEdit="1"/>
              </p:cNvSpPr>
              <p:nvPr/>
            </p:nvSpPr>
            <p:spPr>
              <a:xfrm>
                <a:off x="4310798" y="3496355"/>
                <a:ext cx="4042627" cy="369332"/>
              </a:xfrm>
              <a:prstGeom prst="rect">
                <a:avLst/>
              </a:prstGeom>
              <a:blipFill>
                <a:blip r:embed="rId6"/>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3217DCD-4FAF-C1EA-6E21-B5992552E778}"/>
                  </a:ext>
                </a:extLst>
              </p:cNvPr>
              <p:cNvSpPr txBox="1"/>
              <p:nvPr/>
            </p:nvSpPr>
            <p:spPr>
              <a:xfrm>
                <a:off x="8707900" y="3520459"/>
                <a:ext cx="3150919" cy="646331"/>
              </a:xfrm>
              <a:prstGeom prst="rect">
                <a:avLst/>
              </a:prstGeom>
              <a:noFill/>
            </p:spPr>
            <p:txBody>
              <a:bodyPr wrap="square" rtlCol="0">
                <a:spAutoFit/>
              </a:bodyPr>
              <a:lstStyle/>
              <a:p>
                <a:r>
                  <a:rPr lang="zh-CN" altLang="en-US" dirty="0"/>
                  <a:t>检验</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𝑢</m:t>
                        </m:r>
                      </m:sub>
                    </m:sSub>
                    <m:r>
                      <a:rPr lang="en-US" altLang="zh-CN" i="1">
                        <a:latin typeface="Cambria Math" panose="02040503050406030204" pitchFamily="18" charset="0"/>
                      </a:rPr>
                      <m:t>,</m:t>
                    </m:r>
                    <m:r>
                      <a:rPr lang="en-US" altLang="zh-CN" i="1">
                        <a:latin typeface="Cambria Math" panose="02040503050406030204" pitchFamily="18" charset="0"/>
                      </a:rPr>
                      <m:t>𝑆𝑖𝑔𝑛</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𝑢</m:t>
                            </m:r>
                          </m:sub>
                        </m:sSub>
                        <m:r>
                          <a:rPr lang="en-US" altLang="zh-CN" i="1">
                            <a:latin typeface="Cambria Math" panose="02040503050406030204" pitchFamily="18" charset="0"/>
                          </a:rPr>
                          <m:t>.</m:t>
                        </m:r>
                        <m:r>
                          <a:rPr lang="en-US" altLang="zh-CN" i="1">
                            <a:latin typeface="Cambria Math" panose="02040503050406030204" pitchFamily="18" charset="0"/>
                          </a:rPr>
                          <m:t>𝑠</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𝑃</m:t>
                            </m:r>
                          </m:sub>
                        </m:sSub>
                      </m:e>
                    </m:d>
                    <m:r>
                      <a:rPr lang="zh-CN" altLang="en-US" i="1">
                        <a:latin typeface="Cambria Math" panose="02040503050406030204" pitchFamily="18" charset="0"/>
                      </a:rPr>
                      <m:t>是否</m:t>
                    </m:r>
                  </m:oMath>
                </a14:m>
                <a:r>
                  <a:rPr lang="zh-CN" altLang="en-US" dirty="0"/>
                  <a:t>验证真实有效</a:t>
                </a:r>
              </a:p>
            </p:txBody>
          </p:sp>
        </mc:Choice>
        <mc:Fallback xmlns="">
          <p:sp>
            <p:nvSpPr>
              <p:cNvPr id="12" name="文本框 11">
                <a:extLst>
                  <a:ext uri="{FF2B5EF4-FFF2-40B4-BE49-F238E27FC236}">
                    <a16:creationId xmlns:a16="http://schemas.microsoft.com/office/drawing/2014/main" id="{03217DCD-4FAF-C1EA-6E21-B5992552E778}"/>
                  </a:ext>
                </a:extLst>
              </p:cNvPr>
              <p:cNvSpPr txBox="1">
                <a:spLocks noRot="1" noChangeAspect="1" noMove="1" noResize="1" noEditPoints="1" noAdjustHandles="1" noChangeArrowheads="1" noChangeShapeType="1" noTextEdit="1"/>
              </p:cNvSpPr>
              <p:nvPr/>
            </p:nvSpPr>
            <p:spPr>
              <a:xfrm>
                <a:off x="8707900" y="3520459"/>
                <a:ext cx="3150919" cy="646331"/>
              </a:xfrm>
              <a:prstGeom prst="rect">
                <a:avLst/>
              </a:prstGeom>
              <a:blipFill>
                <a:blip r:embed="rId7"/>
                <a:stretch>
                  <a:fillRect l="-1547" t="-5660" b="-14151"/>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993F4361-8B46-506F-3B25-674888105F5C}"/>
              </a:ext>
            </a:extLst>
          </p:cNvPr>
          <p:cNvCxnSpPr>
            <a:cxnSpLocks/>
          </p:cNvCxnSpPr>
          <p:nvPr/>
        </p:nvCxnSpPr>
        <p:spPr>
          <a:xfrm>
            <a:off x="3941888" y="5024640"/>
            <a:ext cx="4536829" cy="0"/>
          </a:xfrm>
          <a:prstGeom prst="straightConnector1">
            <a:avLst/>
          </a:prstGeom>
          <a:ln w="1905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EB68FEA-A109-C03A-D663-2C1E3A0B4241}"/>
                  </a:ext>
                </a:extLst>
              </p:cNvPr>
              <p:cNvSpPr txBox="1"/>
              <p:nvPr/>
            </p:nvSpPr>
            <p:spPr>
              <a:xfrm>
                <a:off x="4424364" y="4591050"/>
                <a:ext cx="35718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𝑆𝑖𝑔𝑛</m:t>
                      </m:r>
                      <m:d>
                        <m:dPr>
                          <m:ctrlPr>
                            <a:rPr lang="en-US" altLang="zh-CN" i="1" smtClean="0">
                              <a:latin typeface="Cambria Math" panose="02040503050406030204" pitchFamily="18" charset="0"/>
                            </a:rPr>
                          </m:ctrlPr>
                        </m:dPr>
                        <m:e>
                          <m:r>
                            <a:rPr lang="en-US" altLang="zh-CN" i="1" smtClean="0">
                              <a:latin typeface="Cambria Math" panose="02040503050406030204" pitchFamily="18" charset="0"/>
                            </a:rPr>
                            <m:t>𝐵</m:t>
                          </m:r>
                          <m:r>
                            <a:rPr lang="en-US" altLang="zh-CN" i="1" smtClean="0">
                              <a:latin typeface="Cambria Math" panose="02040503050406030204" pitchFamily="18" charset="0"/>
                            </a:rPr>
                            <m:t>,</m:t>
                          </m:r>
                          <m:r>
                            <a:rPr lang="en-US" altLang="zh-CN" i="1" smtClean="0">
                              <a:latin typeface="Cambria Math" panose="02040503050406030204" pitchFamily="18" charset="0"/>
                            </a:rPr>
                            <m:t>𝑠</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m:rPr>
                                  <m:sty m:val="p"/>
                                </m:rPr>
                                <a:rPr lang="en-US" altLang="zh-CN" i="1">
                                  <a:latin typeface="Cambria Math" panose="02040503050406030204" pitchFamily="18" charset="0"/>
                                </a:rPr>
                                <m:t>A</m:t>
                              </m:r>
                            </m:sub>
                          </m:sSub>
                        </m:e>
                      </m:d>
                    </m:oMath>
                  </m:oMathPara>
                </a14:m>
                <a:endParaRPr lang="zh-CN" altLang="en-US" dirty="0"/>
              </a:p>
            </p:txBody>
          </p:sp>
        </mc:Choice>
        <mc:Fallback xmlns="">
          <p:sp>
            <p:nvSpPr>
              <p:cNvPr id="16" name="文本框 15">
                <a:extLst>
                  <a:ext uri="{FF2B5EF4-FFF2-40B4-BE49-F238E27FC236}">
                    <a16:creationId xmlns:a16="http://schemas.microsoft.com/office/drawing/2014/main" id="{4EB68FEA-A109-C03A-D663-2C1E3A0B4241}"/>
                  </a:ext>
                </a:extLst>
              </p:cNvPr>
              <p:cNvSpPr txBox="1">
                <a:spLocks noRot="1" noChangeAspect="1" noMove="1" noResize="1" noEditPoints="1" noAdjustHandles="1" noChangeArrowheads="1" noChangeShapeType="1" noTextEdit="1"/>
              </p:cNvSpPr>
              <p:nvPr/>
            </p:nvSpPr>
            <p:spPr>
              <a:xfrm>
                <a:off x="4424364" y="4591050"/>
                <a:ext cx="3571875" cy="369332"/>
              </a:xfrm>
              <a:prstGeom prst="rect">
                <a:avLst/>
              </a:prstGeom>
              <a:blipFill>
                <a:blip r:embed="rId8"/>
                <a:stretch>
                  <a:fillRect b="-131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7CF6983-A9FD-F9B9-5BE8-8DBF95E4FD36}"/>
                  </a:ext>
                </a:extLst>
              </p:cNvPr>
              <p:cNvSpPr txBox="1"/>
              <p:nvPr/>
            </p:nvSpPr>
            <p:spPr>
              <a:xfrm>
                <a:off x="688493" y="4412715"/>
                <a:ext cx="4406897" cy="2146293"/>
              </a:xfrm>
              <a:prstGeom prst="rect">
                <a:avLst/>
              </a:prstGeom>
              <a:noFill/>
            </p:spPr>
            <p:txBody>
              <a:bodyPr wrap="square" rtlCol="0">
                <a:spAutoFit/>
              </a:bodyPr>
              <a:lstStyle/>
              <a:p>
                <a:pPr>
                  <a:lnSpc>
                    <a:spcPct val="125000"/>
                  </a:lnSpc>
                </a:pPr>
                <a:r>
                  <a:rPr lang="zh-CN" altLang="en-US" dirty="0"/>
                  <a:t>计算</a:t>
                </a:r>
                <a14:m>
                  <m:oMath xmlns:m="http://schemas.openxmlformats.org/officeDocument/2006/math">
                    <m:sSup>
                      <m:sSupPr>
                        <m:ctrlPr>
                          <a:rPr lang="en-US" altLang="zh-CN" i="1">
                            <a:latin typeface="Cambria Math" panose="02040503050406030204" pitchFamily="18" charset="0"/>
                          </a:rPr>
                        </m:ctrlPr>
                      </m:sSupPr>
                      <m:e>
                        <m:r>
                          <a:rPr lang="en-US" altLang="zh-CN">
                            <a:latin typeface="Cambria Math" panose="02040503050406030204" pitchFamily="18" charset="0"/>
                          </a:rPr>
                          <m:t>𝑆</m:t>
                        </m:r>
                      </m:e>
                      <m:sup>
                        <m:r>
                          <a:rPr lang="en-US" altLang="zh-CN">
                            <a:latin typeface="Cambria Math" panose="02040503050406030204" pitchFamily="18" charset="0"/>
                          </a:rPr>
                          <m:t>′</m:t>
                        </m:r>
                      </m:sup>
                    </m:sSup>
                    <m:r>
                      <a:rPr lang="en-US" altLang="zh-CN">
                        <a:latin typeface="Cambria Math" panose="02040503050406030204" pitchFamily="18" charset="0"/>
                      </a:rPr>
                      <m:t>=</m:t>
                    </m:r>
                    <m:r>
                      <a:rPr lang="en-US" altLang="zh-CN">
                        <a:latin typeface="Cambria Math" panose="02040503050406030204" pitchFamily="18" charset="0"/>
                      </a:rPr>
                      <m:t>𝑈𝑛𝑏𝑙𝑖𝑛𝑑</m:t>
                    </m:r>
                    <m:d>
                      <m:dPr>
                        <m:ctrlPr>
                          <a:rPr lang="en-US" altLang="zh-CN" i="1">
                            <a:latin typeface="Cambria Math" panose="02040503050406030204" pitchFamily="18" charset="0"/>
                          </a:rPr>
                        </m:ctrlPr>
                      </m:dPr>
                      <m:e>
                        <m:r>
                          <a:rPr lang="en-US" altLang="zh-CN">
                            <a:latin typeface="Cambria Math" panose="02040503050406030204" pitchFamily="18" charset="0"/>
                          </a:rPr>
                          <m:t>𝑆𝑖𝑔𝑛</m:t>
                        </m:r>
                        <m:d>
                          <m:dPr>
                            <m:ctrlPr>
                              <a:rPr lang="en-US" altLang="zh-CN" i="1">
                                <a:latin typeface="Cambria Math" panose="02040503050406030204" pitchFamily="18" charset="0"/>
                              </a:rPr>
                            </m:ctrlPr>
                          </m:dPr>
                          <m:e>
                            <m:r>
                              <a:rPr lang="en-US" altLang="zh-CN">
                                <a:latin typeface="Cambria Math" panose="02040503050406030204" pitchFamily="18" charset="0"/>
                              </a:rPr>
                              <m:t>𝐵</m:t>
                            </m:r>
                            <m:r>
                              <a:rPr lang="en-US" altLang="zh-CN">
                                <a:latin typeface="Cambria Math" panose="02040503050406030204" pitchFamily="18" charset="0"/>
                              </a:rPr>
                              <m:t>,</m:t>
                            </m:r>
                            <m:r>
                              <a:rPr lang="en-US" altLang="zh-CN">
                                <a:latin typeface="Cambria Math" panose="02040503050406030204" pitchFamily="18" charset="0"/>
                              </a:rPr>
                              <m:t>𝑠</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m:rPr>
                                    <m:sty m:val="p"/>
                                  </m:rPr>
                                  <a:rPr lang="en-US" altLang="zh-CN">
                                    <a:latin typeface="Cambria Math" panose="02040503050406030204" pitchFamily="18" charset="0"/>
                                  </a:rPr>
                                  <m:t>A</m:t>
                                </m:r>
                              </m:sub>
                            </m:sSub>
                          </m:e>
                        </m:d>
                        <m:r>
                          <a:rPr lang="en-US" altLang="zh-CN">
                            <a:latin typeface="Cambria Math" panose="02040503050406030204" pitchFamily="18" charset="0"/>
                          </a:rPr>
                          <m:t>,</m:t>
                        </m:r>
                        <m:r>
                          <a:rPr lang="en-US" altLang="zh-CN">
                            <a:latin typeface="Cambria Math" panose="02040503050406030204" pitchFamily="18" charset="0"/>
                          </a:rPr>
                          <m:t>𝑠</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a:rPr lang="en-US" altLang="zh-CN">
                                <a:latin typeface="Cambria Math" panose="02040503050406030204" pitchFamily="18" charset="0"/>
                              </a:rPr>
                              <m:t>𝑏</m:t>
                            </m:r>
                          </m:sub>
                        </m:sSub>
                      </m:e>
                    </m:d>
                    <m:r>
                      <a:rPr lang="en-US" altLang="zh-CN">
                        <a:latin typeface="Cambria Math" panose="02040503050406030204" pitchFamily="18" charset="0"/>
                      </a:rPr>
                      <m:t>=</m:t>
                    </m:r>
                    <m:r>
                      <a:rPr lang="en-US" altLang="zh-CN">
                        <a:latin typeface="Cambria Math" panose="02040503050406030204" pitchFamily="18" charset="0"/>
                      </a:rPr>
                      <m:t>𝑆𝑖𝑔𝑛</m:t>
                    </m:r>
                    <m:d>
                      <m:dPr>
                        <m:ctrlPr>
                          <a:rPr lang="en-US" altLang="zh-CN" i="1">
                            <a:latin typeface="Cambria Math" panose="02040503050406030204" pitchFamily="18" charset="0"/>
                          </a:rPr>
                        </m:ctrlPr>
                      </m:dPr>
                      <m:e>
                        <m:r>
                          <a:rPr lang="en-US" altLang="zh-CN">
                            <a:latin typeface="Cambria Math" panose="02040503050406030204" pitchFamily="18" charset="0"/>
                          </a:rPr>
                          <m:t>𝑝</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a:rPr lang="en-US" altLang="zh-CN">
                                <a:latin typeface="Cambria Math" panose="02040503050406030204" pitchFamily="18" charset="0"/>
                              </a:rPr>
                              <m:t>𝑇</m:t>
                            </m:r>
                          </m:sub>
                        </m:sSub>
                        <m:r>
                          <a:rPr lang="en-US" altLang="zh-CN">
                            <a:latin typeface="Cambria Math" panose="02040503050406030204" pitchFamily="18" charset="0"/>
                          </a:rPr>
                          <m:t>,</m:t>
                        </m:r>
                        <m:r>
                          <a:rPr lang="en-US" altLang="zh-CN">
                            <a:latin typeface="Cambria Math" panose="02040503050406030204" pitchFamily="18" charset="0"/>
                          </a:rPr>
                          <m:t>𝑠</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m:rPr>
                                <m:sty m:val="p"/>
                              </m:rPr>
                              <a:rPr lang="en-US" altLang="zh-CN">
                                <a:latin typeface="Cambria Math" panose="02040503050406030204" pitchFamily="18" charset="0"/>
                              </a:rPr>
                              <m:t>A</m:t>
                            </m:r>
                          </m:sub>
                        </m:sSub>
                      </m:e>
                    </m:d>
                  </m:oMath>
                </a14:m>
                <a:r>
                  <a:rPr lang="en-US" altLang="zh-CN" dirty="0"/>
                  <a:t>,</a:t>
                </a:r>
                <a:r>
                  <a:rPr lang="zh-CN" altLang="en-US" dirty="0"/>
                  <a:t>并且验证</a:t>
                </a:r>
                <a14:m>
                  <m:oMath xmlns:m="http://schemas.openxmlformats.org/officeDocument/2006/math">
                    <m:r>
                      <a:rPr lang="en-US" altLang="zh-CN">
                        <a:latin typeface="Cambria Math" panose="02040503050406030204" pitchFamily="18" charset="0"/>
                      </a:rPr>
                      <m:t>𝑉𝑒𝑟𝑖𝑓𝑦</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a:latin typeface="Cambria Math" panose="02040503050406030204" pitchFamily="18" charset="0"/>
                              </a:rPr>
                              <m:t>𝑆</m:t>
                            </m:r>
                          </m:e>
                          <m:sup>
                            <m:r>
                              <a:rPr lang="en-US" altLang="zh-CN">
                                <a:latin typeface="Cambria Math" panose="02040503050406030204" pitchFamily="18" charset="0"/>
                              </a:rPr>
                              <m:t>′</m:t>
                            </m:r>
                          </m:sup>
                        </m:sSup>
                        <m:r>
                          <a:rPr lang="en-US" altLang="zh-CN">
                            <a:latin typeface="Cambria Math" panose="02040503050406030204" pitchFamily="18" charset="0"/>
                          </a:rPr>
                          <m:t>,</m:t>
                        </m:r>
                        <m:r>
                          <a:rPr lang="en-US" altLang="zh-CN">
                            <a:latin typeface="Cambria Math" panose="02040503050406030204" pitchFamily="18" charset="0"/>
                          </a:rPr>
                          <m:t>𝑝</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a:rPr lang="en-US" altLang="zh-CN">
                                <a:latin typeface="Cambria Math" panose="02040503050406030204" pitchFamily="18" charset="0"/>
                              </a:rPr>
                              <m:t>𝑇</m:t>
                            </m:r>
                          </m:sub>
                        </m:sSub>
                        <m:r>
                          <a:rPr lang="en-US" altLang="zh-CN">
                            <a:latin typeface="Cambria Math" panose="02040503050406030204" pitchFamily="18" charset="0"/>
                          </a:rPr>
                          <m:t>,</m:t>
                        </m:r>
                        <m:r>
                          <a:rPr lang="en-US" altLang="zh-CN">
                            <a:latin typeface="Cambria Math" panose="02040503050406030204" pitchFamily="18" charset="0"/>
                          </a:rPr>
                          <m:t>𝑝</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m:rPr>
                                <m:sty m:val="p"/>
                              </m:rPr>
                              <a:rPr lang="en-US" altLang="zh-CN">
                                <a:latin typeface="Cambria Math" panose="02040503050406030204" pitchFamily="18" charset="0"/>
                              </a:rPr>
                              <m:t>A</m:t>
                            </m:r>
                          </m:sub>
                        </m:sSub>
                      </m:e>
                    </m:d>
                  </m:oMath>
                </a14:m>
                <a:endParaRPr lang="en-US" altLang="zh-CN" dirty="0"/>
              </a:p>
              <a:p>
                <a:pPr>
                  <a:lnSpc>
                    <a:spcPct val="125000"/>
                  </a:lnSpc>
                </a:pPr>
                <a:r>
                  <a:rPr lang="zh-CN" altLang="en-US" dirty="0"/>
                  <a:t>若验证通过，则：</a:t>
                </a:r>
                <a:endParaRPr lang="en-US" altLang="zh-CN" dirty="0"/>
              </a:p>
              <a:p>
                <a:pPr marL="285750" indent="-285750">
                  <a:lnSpc>
                    <a:spcPct val="125000"/>
                  </a:lnSpc>
                  <a:buFont typeface="Wingdings" panose="05000000000000000000" pitchFamily="2" charset="2"/>
                  <a:buChar char="l"/>
                </a:pPr>
                <a14:m>
                  <m:oMath xmlns:m="http://schemas.openxmlformats.org/officeDocument/2006/math">
                    <m:d>
                      <m:dPr>
                        <m:ctrlPr>
                          <a:rPr lang="en-US" altLang="zh-CN" i="1">
                            <a:latin typeface="Cambria Math" panose="02040503050406030204" pitchFamily="18" charset="0"/>
                          </a:rPr>
                        </m:ctrlPr>
                      </m:dPr>
                      <m:e>
                        <m:r>
                          <a:rPr lang="en-US" altLang="zh-CN">
                            <a:latin typeface="Cambria Math" panose="02040503050406030204" pitchFamily="18" charset="0"/>
                          </a:rPr>
                          <m:t>𝑝</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r>
                          <a:rPr lang="en-US" altLang="zh-CN">
                            <a:latin typeface="Cambria Math" panose="02040503050406030204" pitchFamily="18" charset="0"/>
                          </a:rPr>
                          <m:t>𝑠</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m:rPr>
                                <m:sty m:val="p"/>
                              </m:rPr>
                              <a:rPr lang="en-US" altLang="zh-CN">
                                <a:latin typeface="Cambria Math" panose="02040503050406030204" pitchFamily="18" charset="0"/>
                              </a:rPr>
                              <m:t>T</m:t>
                            </m:r>
                          </m:sub>
                        </m:sSub>
                        <m:r>
                          <a:rPr lang="en-US" altLang="zh-CN">
                            <a:latin typeface="Cambria Math" panose="02040503050406030204" pitchFamily="18" charset="0"/>
                          </a:rPr>
                          <m:t>,</m:t>
                        </m:r>
                        <m:r>
                          <a:rPr lang="en-US" altLang="zh-CN">
                            <a:latin typeface="Cambria Math" panose="02040503050406030204" pitchFamily="18" charset="0"/>
                          </a:rPr>
                          <m:t>𝑆𝑖𝑔𝑛</m:t>
                        </m:r>
                        <m:d>
                          <m:dPr>
                            <m:ctrlPr>
                              <a:rPr lang="en-US" altLang="zh-CN" i="1">
                                <a:latin typeface="Cambria Math" panose="02040503050406030204" pitchFamily="18" charset="0"/>
                              </a:rPr>
                            </m:ctrlPr>
                          </m:dPr>
                          <m:e>
                            <m:r>
                              <a:rPr lang="en-US" altLang="zh-CN">
                                <a:latin typeface="Cambria Math" panose="02040503050406030204" pitchFamily="18" charset="0"/>
                              </a:rPr>
                              <m:t>𝑝</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a:rPr lang="en-US" altLang="zh-CN">
                                    <a:latin typeface="Cambria Math" panose="02040503050406030204" pitchFamily="18" charset="0"/>
                                  </a:rPr>
                                  <m:t>𝑇</m:t>
                                </m:r>
                              </m:sub>
                            </m:sSub>
                            <m:r>
                              <a:rPr lang="en-US" altLang="zh-CN">
                                <a:latin typeface="Cambria Math" panose="02040503050406030204" pitchFamily="18" charset="0"/>
                              </a:rPr>
                              <m:t>,</m:t>
                            </m:r>
                            <m:r>
                              <a:rPr lang="en-US" altLang="zh-CN">
                                <a:latin typeface="Cambria Math" panose="02040503050406030204" pitchFamily="18" charset="0"/>
                              </a:rPr>
                              <m:t>𝑠</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m:rPr>
                                    <m:sty m:val="p"/>
                                  </m:rPr>
                                  <a:rPr lang="en-US" altLang="zh-CN">
                                    <a:latin typeface="Cambria Math" panose="02040503050406030204" pitchFamily="18" charset="0"/>
                                  </a:rPr>
                                  <m:t>A</m:t>
                                </m:r>
                              </m:sub>
                            </m:sSub>
                          </m:e>
                        </m:d>
                      </m:e>
                    </m:d>
                  </m:oMath>
                </a14:m>
                <a:r>
                  <a:rPr lang="zh-CN" altLang="en-US" dirty="0"/>
                  <a:t>作为匿名证书</a:t>
                </a:r>
                <a:endParaRPr lang="en-US" altLang="zh-CN" dirty="0"/>
              </a:p>
              <a:p>
                <a:pPr>
                  <a:lnSpc>
                    <a:spcPct val="125000"/>
                  </a:lnSpc>
                </a:pPr>
                <a:endParaRPr lang="en-US" altLang="zh-CN" sz="1100" dirty="0"/>
              </a:p>
            </p:txBody>
          </p:sp>
        </mc:Choice>
        <mc:Fallback xmlns="">
          <p:sp>
            <p:nvSpPr>
              <p:cNvPr id="17" name="文本框 16">
                <a:extLst>
                  <a:ext uri="{FF2B5EF4-FFF2-40B4-BE49-F238E27FC236}">
                    <a16:creationId xmlns:a16="http://schemas.microsoft.com/office/drawing/2014/main" id="{57CF6983-A9FD-F9B9-5BE8-8DBF95E4FD36}"/>
                  </a:ext>
                </a:extLst>
              </p:cNvPr>
              <p:cNvSpPr txBox="1">
                <a:spLocks noRot="1" noChangeAspect="1" noMove="1" noResize="1" noEditPoints="1" noAdjustHandles="1" noChangeArrowheads="1" noChangeShapeType="1" noTextEdit="1"/>
              </p:cNvSpPr>
              <p:nvPr/>
            </p:nvSpPr>
            <p:spPr>
              <a:xfrm>
                <a:off x="688493" y="4412715"/>
                <a:ext cx="4406897" cy="2146293"/>
              </a:xfrm>
              <a:prstGeom prst="rect">
                <a:avLst/>
              </a:prstGeom>
              <a:blipFill>
                <a:blip r:embed="rId9"/>
                <a:stretch>
                  <a:fillRect l="-1245" r="-11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60DEB16-6268-024E-8DDC-BE9EF9A4C3BE}"/>
                  </a:ext>
                </a:extLst>
              </p:cNvPr>
              <p:cNvSpPr txBox="1"/>
              <p:nvPr/>
            </p:nvSpPr>
            <p:spPr>
              <a:xfrm>
                <a:off x="1115780" y="2506459"/>
                <a:ext cx="2707772" cy="335476"/>
              </a:xfrm>
              <a:prstGeom prst="rect">
                <a:avLst/>
              </a:prstGeom>
              <a:noFill/>
            </p:spPr>
            <p:txBody>
              <a:bodyPr wrap="square" rtlCol="0">
                <a:spAutoFit/>
              </a:bodyPr>
              <a:lstStyle/>
              <a:p>
                <a:r>
                  <a:rPr lang="zh-CN" altLang="en-US" sz="1400" dirty="0"/>
                  <a:t>已经有</a:t>
                </a:r>
                <a14:m>
                  <m:oMath xmlns:m="http://schemas.openxmlformats.org/officeDocument/2006/math">
                    <m:d>
                      <m:dPr>
                        <m:ctrlPr>
                          <a:rPr lang="en-US" altLang="zh-CN" sz="1400" i="1" smtClean="0">
                            <a:latin typeface="Cambria Math" panose="02040503050406030204" pitchFamily="18" charset="0"/>
                          </a:rPr>
                        </m:ctrlPr>
                      </m:dPr>
                      <m:e>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rPr>
                              <m:t>𝑡</m:t>
                            </m:r>
                          </m:e>
                          <m:sub>
                            <m:r>
                              <a:rPr lang="en-US" altLang="zh-CN" sz="1400" i="1" smtClean="0">
                                <a:latin typeface="Cambria Math" panose="02040503050406030204" pitchFamily="18" charset="0"/>
                              </a:rPr>
                              <m:t>𝑢</m:t>
                            </m:r>
                          </m:sub>
                        </m:sSub>
                        <m:r>
                          <a:rPr lang="en-US" altLang="zh-CN" sz="1400" i="1" smtClean="0">
                            <a:latin typeface="Cambria Math" panose="02040503050406030204" pitchFamily="18" charset="0"/>
                          </a:rPr>
                          <m:t>,</m:t>
                        </m:r>
                        <m:r>
                          <a:rPr lang="en-US" altLang="zh-CN" sz="1400" i="1" smtClean="0">
                            <a:latin typeface="Cambria Math" panose="02040503050406030204" pitchFamily="18" charset="0"/>
                          </a:rPr>
                          <m:t>𝑆𝑖𝑔𝑛</m:t>
                        </m:r>
                        <m:d>
                          <m:dPr>
                            <m:ctrlPr>
                              <a:rPr lang="en-US" altLang="zh-CN" sz="1400" i="1" smtClean="0">
                                <a:latin typeface="Cambria Math" panose="02040503050406030204" pitchFamily="18" charset="0"/>
                              </a:rPr>
                            </m:ctrlPr>
                          </m:dPr>
                          <m:e>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rPr>
                                  <m:t>𝑡</m:t>
                                </m:r>
                              </m:e>
                              <m:sub>
                                <m:r>
                                  <a:rPr lang="en-US" altLang="zh-CN" sz="1400" i="1" smtClean="0">
                                    <a:latin typeface="Cambria Math" panose="02040503050406030204" pitchFamily="18" charset="0"/>
                                  </a:rPr>
                                  <m:t>𝑢</m:t>
                                </m:r>
                              </m:sub>
                            </m:sSub>
                            <m:r>
                              <a:rPr lang="en-US" altLang="zh-CN" sz="1400" i="1" smtClean="0">
                                <a:latin typeface="Cambria Math" panose="02040503050406030204" pitchFamily="18" charset="0"/>
                              </a:rPr>
                              <m:t>.</m:t>
                            </m:r>
                            <m:r>
                              <a:rPr lang="en-US" altLang="zh-CN" sz="1400" i="1" smtClean="0">
                                <a:latin typeface="Cambria Math" panose="02040503050406030204" pitchFamily="18" charset="0"/>
                              </a:rPr>
                              <m:t>𝑠</m:t>
                            </m:r>
                            <m:sSub>
                              <m:sSubPr>
                                <m:ctrlPr>
                                  <a:rPr lang="en-US" altLang="zh-CN" sz="1400" i="1" smtClean="0">
                                    <a:latin typeface="Cambria Math" panose="02040503050406030204" pitchFamily="18" charset="0"/>
                                  </a:rPr>
                                </m:ctrlPr>
                              </m:sSubPr>
                              <m:e>
                                <m:r>
                                  <a:rPr lang="en-US" altLang="zh-CN" sz="1400" i="1" smtClean="0">
                                    <a:latin typeface="Cambria Math" panose="02040503050406030204" pitchFamily="18" charset="0"/>
                                  </a:rPr>
                                  <m:t>𝑘</m:t>
                                </m:r>
                              </m:e>
                              <m:sub>
                                <m:r>
                                  <a:rPr lang="en-US" altLang="zh-CN" sz="1400" i="1" smtClean="0">
                                    <a:latin typeface="Cambria Math" panose="02040503050406030204" pitchFamily="18" charset="0"/>
                                  </a:rPr>
                                  <m:t>𝑃</m:t>
                                </m:r>
                              </m:sub>
                            </m:sSub>
                          </m:e>
                        </m:d>
                      </m:e>
                    </m:d>
                  </m:oMath>
                </a14:m>
                <a:endParaRPr lang="zh-CN" altLang="en-US" sz="1400" dirty="0"/>
              </a:p>
            </p:txBody>
          </p:sp>
        </mc:Choice>
        <mc:Fallback xmlns="">
          <p:sp>
            <p:nvSpPr>
              <p:cNvPr id="3" name="文本框 2">
                <a:extLst>
                  <a:ext uri="{FF2B5EF4-FFF2-40B4-BE49-F238E27FC236}">
                    <a16:creationId xmlns:a16="http://schemas.microsoft.com/office/drawing/2014/main" id="{B60DEB16-6268-024E-8DDC-BE9EF9A4C3BE}"/>
                  </a:ext>
                </a:extLst>
              </p:cNvPr>
              <p:cNvSpPr txBox="1">
                <a:spLocks noRot="1" noChangeAspect="1" noMove="1" noResize="1" noEditPoints="1" noAdjustHandles="1" noChangeArrowheads="1" noChangeShapeType="1" noTextEdit="1"/>
              </p:cNvSpPr>
              <p:nvPr/>
            </p:nvSpPr>
            <p:spPr>
              <a:xfrm>
                <a:off x="1115780" y="2506459"/>
                <a:ext cx="2707772" cy="335476"/>
              </a:xfrm>
              <a:prstGeom prst="rect">
                <a:avLst/>
              </a:prstGeom>
              <a:blipFill>
                <a:blip r:embed="rId10"/>
                <a:stretch>
                  <a:fillRect l="-676" b="-1636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75E38E4-2620-8695-57BE-D8E5CC13AD8B}"/>
                  </a:ext>
                </a:extLst>
              </p:cNvPr>
              <p:cNvSpPr txBox="1"/>
              <p:nvPr/>
            </p:nvSpPr>
            <p:spPr>
              <a:xfrm>
                <a:off x="9160482" y="2498379"/>
                <a:ext cx="2943225" cy="307777"/>
              </a:xfrm>
              <a:prstGeom prst="rect">
                <a:avLst/>
              </a:prstGeom>
              <a:noFill/>
            </p:spPr>
            <p:txBody>
              <a:bodyPr wrap="square" rtlCol="0">
                <a:spAutoFit/>
              </a:bodyPr>
              <a:lstStyle/>
              <a:p>
                <a14:m>
                  <m:oMath xmlns:m="http://schemas.openxmlformats.org/officeDocument/2006/math">
                    <m:r>
                      <a:rPr lang="en-US" altLang="zh-CN" sz="1400">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𝐴</m:t>
                        </m:r>
                      </m:sub>
                    </m:sSub>
                  </m:oMath>
                </a14:m>
                <a:r>
                  <a:rPr lang="zh-CN" altLang="en-US" sz="1400" dirty="0"/>
                  <a:t>签公钥，</a:t>
                </a:r>
                <a14:m>
                  <m:oMath xmlns:m="http://schemas.openxmlformats.org/officeDocument/2006/math">
                    <m:r>
                      <a:rPr lang="en-US" altLang="zh-CN" sz="1400">
                        <a:latin typeface="Cambria Math" panose="02040503050406030204" pitchFamily="18" charset="0"/>
                      </a:rPr>
                      <m:t>𝑠</m:t>
                    </m:r>
                    <m:sSub>
                      <m:sSubPr>
                        <m:ctrlPr>
                          <a:rPr lang="en-US" altLang="zh-CN" sz="1400" i="1">
                            <a:latin typeface="Cambria Math" panose="02040503050406030204" pitchFamily="18" charset="0"/>
                          </a:rPr>
                        </m:ctrlPr>
                      </m:sSubPr>
                      <m:e>
                        <m:r>
                          <a:rPr lang="en-US" altLang="zh-CN" sz="1400">
                            <a:latin typeface="Cambria Math" panose="02040503050406030204" pitchFamily="18" charset="0"/>
                          </a:rPr>
                          <m:t>𝑘</m:t>
                        </m:r>
                      </m:e>
                      <m:sub>
                        <m:r>
                          <a:rPr lang="en-US" altLang="zh-CN" sz="1400">
                            <a:latin typeface="Cambria Math" panose="02040503050406030204" pitchFamily="18" charset="0"/>
                          </a:rPr>
                          <m:t>𝑃</m:t>
                        </m:r>
                      </m:sub>
                    </m:sSub>
                  </m:oMath>
                </a14:m>
                <a:r>
                  <a:rPr lang="zh-CN" altLang="en-US" sz="1400" dirty="0"/>
                  <a:t>签</a:t>
                </a:r>
                <a:r>
                  <a:rPr lang="en-US" altLang="zh-CN" sz="1400" dirty="0"/>
                  <a:t>Token</a:t>
                </a:r>
                <a:endParaRPr lang="zh-CN" altLang="en-US" sz="1400" dirty="0"/>
              </a:p>
            </p:txBody>
          </p:sp>
        </mc:Choice>
        <mc:Fallback xmlns="">
          <p:sp>
            <p:nvSpPr>
              <p:cNvPr id="14" name="文本框 13">
                <a:extLst>
                  <a:ext uri="{FF2B5EF4-FFF2-40B4-BE49-F238E27FC236}">
                    <a16:creationId xmlns:a16="http://schemas.microsoft.com/office/drawing/2014/main" id="{075E38E4-2620-8695-57BE-D8E5CC13AD8B}"/>
                  </a:ext>
                </a:extLst>
              </p:cNvPr>
              <p:cNvSpPr txBox="1">
                <a:spLocks noRot="1" noChangeAspect="1" noMove="1" noResize="1" noEditPoints="1" noAdjustHandles="1" noChangeArrowheads="1" noChangeShapeType="1" noTextEdit="1"/>
              </p:cNvSpPr>
              <p:nvPr/>
            </p:nvSpPr>
            <p:spPr>
              <a:xfrm>
                <a:off x="9160482" y="2498379"/>
                <a:ext cx="2943225" cy="307777"/>
              </a:xfrm>
              <a:prstGeom prst="rect">
                <a:avLst/>
              </a:prstGeom>
              <a:blipFill>
                <a:blip r:embed="rId11"/>
                <a:stretch>
                  <a:fillRect t="-4000" b="-2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596107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E6D339-9C8B-D319-B390-9E0F86837934}"/>
            </a:ext>
          </a:extLst>
        </p:cNvPr>
        <p:cNvGrpSpPr/>
        <p:nvPr/>
      </p:nvGrpSpPr>
      <p:grpSpPr>
        <a:xfrm>
          <a:off x="0" y="0"/>
          <a:ext cx="0" cy="0"/>
          <a:chOff x="0" y="0"/>
          <a:chExt cx="0" cy="0"/>
        </a:xfrm>
      </p:grpSpPr>
      <p:sp>
        <p:nvSpPr>
          <p:cNvPr id="15" name="矩形: 圆角 118">
            <a:extLst>
              <a:ext uri="{FF2B5EF4-FFF2-40B4-BE49-F238E27FC236}">
                <a16:creationId xmlns:a16="http://schemas.microsoft.com/office/drawing/2014/main" id="{FD8F933B-88C5-E301-EE78-BDA610E5C386}"/>
              </a:ext>
            </a:extLst>
          </p:cNvPr>
          <p:cNvSpPr/>
          <p:nvPr/>
        </p:nvSpPr>
        <p:spPr>
          <a:xfrm>
            <a:off x="578101" y="1512314"/>
            <a:ext cx="11232899" cy="5126611"/>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a:extLst>
              <a:ext uri="{FF2B5EF4-FFF2-40B4-BE49-F238E27FC236}">
                <a16:creationId xmlns:a16="http://schemas.microsoft.com/office/drawing/2014/main" id="{59723CAF-A55D-D96C-E43E-90D210DD35FB}"/>
              </a:ext>
            </a:extLst>
          </p:cNvPr>
          <p:cNvSpPr/>
          <p:nvPr/>
        </p:nvSpPr>
        <p:spPr>
          <a:xfrm>
            <a:off x="4107814" y="1241425"/>
            <a:ext cx="4740911"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协议结果</a:t>
            </a:r>
          </a:p>
        </p:txBody>
      </p:sp>
      <p:sp>
        <p:nvSpPr>
          <p:cNvPr id="20" name="任意多边形: 形状 108">
            <a:extLst>
              <a:ext uri="{FF2B5EF4-FFF2-40B4-BE49-F238E27FC236}">
                <a16:creationId xmlns:a16="http://schemas.microsoft.com/office/drawing/2014/main" id="{D931CEB0-86A7-60E5-4614-AC18C7FB6756}"/>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A55DC86B-75EC-1A06-2591-AD1C83DC8FA7}"/>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pic>
        <p:nvPicPr>
          <p:cNvPr id="4" name="图片 3">
            <a:extLst>
              <a:ext uri="{FF2B5EF4-FFF2-40B4-BE49-F238E27FC236}">
                <a16:creationId xmlns:a16="http://schemas.microsoft.com/office/drawing/2014/main" id="{8C5ADB3B-9C71-BDD6-697E-08747F94C3D2}"/>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15C457A9-4656-CD46-54AE-347792B99FE1}"/>
                  </a:ext>
                </a:extLst>
              </p:cNvPr>
              <p:cNvSpPr txBox="1"/>
              <p:nvPr/>
            </p:nvSpPr>
            <p:spPr>
              <a:xfrm>
                <a:off x="1495425" y="2466975"/>
                <a:ext cx="9934575" cy="3843103"/>
              </a:xfrm>
              <a:prstGeom prst="rect">
                <a:avLst/>
              </a:prstGeom>
              <a:noFill/>
            </p:spPr>
            <p:txBody>
              <a:bodyPr wrap="square" rtlCol="0">
                <a:spAutoFit/>
              </a:bodyPr>
              <a:lstStyle/>
              <a:p>
                <a:pPr indent="457200" algn="just">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假设 </a:t>
                </a:r>
                <a:r>
                  <a:rPr lang="en-US" altLang="zh-CN" b="0" i="0" dirty="0">
                    <a:solidFill>
                      <a:srgbClr val="000000"/>
                    </a:solidFill>
                    <a:effectLst/>
                    <a:latin typeface="微软雅黑" panose="020B0503020204020204" pitchFamily="34" charset="-122"/>
                    <a:ea typeface="微软雅黑" panose="020B0503020204020204" pitchFamily="34" charset="-122"/>
                  </a:rPr>
                  <a:t>TEE </a:t>
                </a:r>
                <a:r>
                  <a:rPr lang="zh-CN" altLang="en-US" b="0" i="0" dirty="0">
                    <a:solidFill>
                      <a:srgbClr val="000000"/>
                    </a:solidFill>
                    <a:effectLst/>
                    <a:latin typeface="微软雅黑" panose="020B0503020204020204" pitchFamily="34" charset="-122"/>
                    <a:ea typeface="微软雅黑" panose="020B0503020204020204" pitchFamily="34" charset="-122"/>
                  </a:rPr>
                  <a:t>已经更新，并且已对当前认证公钥 </a:t>
                </a:r>
                <a14:m>
                  <m:oMath xmlns:m="http://schemas.openxmlformats.org/officeDocument/2006/math">
                    <m:r>
                      <a:rPr lang="en-US" altLang="zh-CN" b="0" i="1" smtClean="0">
                        <a:latin typeface="Cambria Math" panose="02040503050406030204" pitchFamily="18" charset="0"/>
                      </a:rPr>
                      <m:t>𝑝</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m:rPr>
                            <m:sty m:val="p"/>
                          </m:rPr>
                          <a:rPr lang="en-US" altLang="zh-CN">
                            <a:latin typeface="Cambria Math" panose="02040503050406030204" pitchFamily="18" charset="0"/>
                          </a:rPr>
                          <m:t>A</m:t>
                        </m:r>
                      </m:sub>
                    </m:sSub>
                  </m:oMath>
                </a14:m>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执行了有效的完整 </a:t>
                </a:r>
                <a:r>
                  <a:rPr lang="en-US" altLang="zh-CN" b="0" i="0" dirty="0">
                    <a:solidFill>
                      <a:srgbClr val="000000"/>
                    </a:solidFill>
                    <a:effectLst/>
                    <a:latin typeface="微软雅黑" panose="020B0503020204020204" pitchFamily="34" charset="-122"/>
                    <a:ea typeface="微软雅黑" panose="020B0503020204020204" pitchFamily="34" charset="-122"/>
                  </a:rPr>
                  <a:t>AC </a:t>
                </a:r>
                <a:r>
                  <a:rPr lang="zh-CN" altLang="en-US" b="0" i="0" dirty="0">
                    <a:solidFill>
                      <a:srgbClr val="000000"/>
                    </a:solidFill>
                    <a:effectLst/>
                    <a:latin typeface="微软雅黑" panose="020B0503020204020204" pitchFamily="34" charset="-122"/>
                    <a:ea typeface="微软雅黑" panose="020B0503020204020204" pitchFamily="34" charset="-122"/>
                  </a:rPr>
                  <a:t>配置，它目前应该拥有：</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457200" algn="just">
                  <a:lnSpc>
                    <a:spcPct val="150000"/>
                  </a:lnSpc>
                  <a:buFont typeface="Wingdings" panose="05000000000000000000" pitchFamily="2" charset="2"/>
                  <a:buChar char="l"/>
                </a:pPr>
                <a:r>
                  <a:rPr lang="zh-CN" altLang="en-US" b="0" i="0" dirty="0">
                    <a:solidFill>
                      <a:srgbClr val="000000"/>
                    </a:solidFill>
                    <a:effectLst/>
                    <a:latin typeface="微软雅黑" panose="020B0503020204020204" pitchFamily="34" charset="-122"/>
                    <a:ea typeface="微软雅黑" panose="020B0503020204020204" pitchFamily="34" charset="-122"/>
                  </a:rPr>
                  <a:t>至少两个签名密钥，</a:t>
                </a:r>
                <a:r>
                  <a:rPr lang="en-US" altLang="zh-CN" dirty="0"/>
                  <a:t> </a:t>
                </a:r>
                <a14:m>
                  <m:oMath xmlns:m="http://schemas.openxmlformats.org/officeDocument/2006/math">
                    <m:r>
                      <a:rPr lang="en-US" altLang="zh-CN" i="1" smtClean="0">
                        <a:latin typeface="Cambria Math" panose="02040503050406030204" pitchFamily="18" charset="0"/>
                      </a:rPr>
                      <m:t>𝑠</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b="0" i="1" smtClean="0">
                            <a:latin typeface="Cambria Math" panose="02040503050406030204" pitchFamily="18" charset="0"/>
                          </a:rPr>
                          <m:t>𝑇</m:t>
                        </m:r>
                      </m:sub>
                    </m:sSub>
                  </m:oMath>
                </a14:m>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和 </a:t>
                </a:r>
                <a14:m>
                  <m:oMath xmlns:m="http://schemas.openxmlformats.org/officeDocument/2006/math">
                    <m:r>
                      <a:rPr lang="en-US" altLang="zh-CN" i="1">
                        <a:latin typeface="Cambria Math" panose="02040503050406030204" pitchFamily="18" charset="0"/>
                      </a:rPr>
                      <m:t>𝑠</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𝐼𝐶</m:t>
                        </m:r>
                      </m:sub>
                    </m:sSub>
                    <m:r>
                      <a:rPr lang="en-US" altLang="zh-CN" i="1">
                        <a:latin typeface="Cambria Math" panose="02040503050406030204" pitchFamily="18" charset="0"/>
                      </a:rPr>
                      <m:t> </m:t>
                    </m:r>
                  </m:oMath>
                </a14:m>
                <a:endParaRPr lang="en-US" altLang="zh-CN" i="0" dirty="0">
                  <a:latin typeface="微软雅黑" panose="020B0503020204020204" pitchFamily="34" charset="-122"/>
                </a:endParaRPr>
              </a:p>
              <a:p>
                <a:pPr marL="285750" indent="457200" algn="just">
                  <a:lnSpc>
                    <a:spcPct val="150000"/>
                  </a:lnSpc>
                  <a:buFont typeface="Wingdings" panose="05000000000000000000" pitchFamily="2" charset="2"/>
                  <a:buChar char="l"/>
                </a:pPr>
                <a:r>
                  <a:rPr lang="zh-CN" altLang="en-US" b="0" i="0" dirty="0">
                    <a:solidFill>
                      <a:srgbClr val="000000"/>
                    </a:solidFill>
                    <a:effectLst/>
                    <a:latin typeface="微软雅黑" panose="020B0503020204020204" pitchFamily="34" charset="-122"/>
                    <a:ea typeface="微软雅黑" panose="020B0503020204020204" pitchFamily="34" charset="-122"/>
                  </a:rPr>
                  <a:t>至少两个证书，一个匿名证书 </a:t>
                </a:r>
                <a14:m>
                  <m:oMath xmlns:m="http://schemas.openxmlformats.org/officeDocument/2006/math">
                    <m:r>
                      <a:rPr lang="en-US" altLang="zh-CN" smtClean="0">
                        <a:latin typeface="Cambria Math" panose="02040503050406030204" pitchFamily="18" charset="0"/>
                      </a:rPr>
                      <m:t>𝑆𝑖𝑔𝑛</m:t>
                    </m:r>
                    <m:d>
                      <m:dPr>
                        <m:ctrlPr>
                          <a:rPr lang="en-US" altLang="zh-CN" i="1">
                            <a:latin typeface="Cambria Math" panose="02040503050406030204" pitchFamily="18" charset="0"/>
                          </a:rPr>
                        </m:ctrlPr>
                      </m:dPr>
                      <m:e>
                        <m:r>
                          <a:rPr lang="en-US" altLang="zh-CN">
                            <a:latin typeface="Cambria Math" panose="02040503050406030204" pitchFamily="18" charset="0"/>
                          </a:rPr>
                          <m:t>𝑝</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a:rPr lang="en-US" altLang="zh-CN">
                                <a:latin typeface="Cambria Math" panose="02040503050406030204" pitchFamily="18" charset="0"/>
                              </a:rPr>
                              <m:t>𝑇</m:t>
                            </m:r>
                          </m:sub>
                        </m:sSub>
                        <m:r>
                          <a:rPr lang="en-US" altLang="zh-CN">
                            <a:latin typeface="Cambria Math" panose="02040503050406030204" pitchFamily="18" charset="0"/>
                          </a:rPr>
                          <m:t>,</m:t>
                        </m:r>
                        <m:r>
                          <a:rPr lang="en-US" altLang="zh-CN">
                            <a:latin typeface="Cambria Math" panose="02040503050406030204" pitchFamily="18" charset="0"/>
                          </a:rPr>
                          <m:t>𝑠</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m:rPr>
                                <m:sty m:val="p"/>
                              </m:rPr>
                              <a:rPr lang="en-US" altLang="zh-CN">
                                <a:latin typeface="Cambria Math" panose="02040503050406030204" pitchFamily="18" charset="0"/>
                              </a:rPr>
                              <m:t>A</m:t>
                            </m:r>
                          </m:sub>
                        </m:sSub>
                      </m:e>
                    </m:d>
                  </m:oMath>
                </a14:m>
                <a:r>
                  <a:rPr lang="zh-CN" altLang="en-US" b="0" i="0" dirty="0">
                    <a:solidFill>
                      <a:srgbClr val="000000"/>
                    </a:solidFill>
                    <a:effectLst/>
                    <a:latin typeface="微软雅黑" panose="020B0503020204020204" pitchFamily="34" charset="-122"/>
                    <a:ea typeface="微软雅黑" panose="020B0503020204020204" pitchFamily="34" charset="-122"/>
                  </a:rPr>
                  <a:t>和一个可识别</a:t>
                </a:r>
                <a14:m>
                  <m:oMath xmlns:m="http://schemas.openxmlformats.org/officeDocument/2006/math">
                    <m:r>
                      <a:rPr lang="en-US" altLang="zh-CN">
                        <a:latin typeface="Cambria Math" panose="02040503050406030204" pitchFamily="18" charset="0"/>
                      </a:rPr>
                      <m:t>𝑆𝑖𝑔𝑛</m:t>
                    </m:r>
                    <m:d>
                      <m:dPr>
                        <m:ctrlPr>
                          <a:rPr lang="en-US" altLang="zh-CN" i="1">
                            <a:latin typeface="Cambria Math" panose="02040503050406030204" pitchFamily="18" charset="0"/>
                          </a:rPr>
                        </m:ctrlPr>
                      </m:dPr>
                      <m:e>
                        <m:d>
                          <m:dPr>
                            <m:ctrlPr>
                              <a:rPr lang="en-US" altLang="zh-CN" i="1">
                                <a:latin typeface="Cambria Math" panose="02040503050406030204" pitchFamily="18" charset="0"/>
                              </a:rPr>
                            </m:ctrlPr>
                          </m:dPr>
                          <m:e>
                            <m:r>
                              <a:rPr lang="en-US" altLang="zh-CN">
                                <a:latin typeface="Cambria Math" panose="02040503050406030204" pitchFamily="18" charset="0"/>
                              </a:rPr>
                              <m:t>𝑆𝑁</m:t>
                            </m:r>
                            <m:r>
                              <a:rPr lang="en-US" altLang="zh-CN">
                                <a:latin typeface="Cambria Math" panose="02040503050406030204" pitchFamily="18" charset="0"/>
                              </a:rPr>
                              <m:t>,</m:t>
                            </m:r>
                            <m:r>
                              <a:rPr lang="en-US" altLang="zh-CN">
                                <a:latin typeface="Cambria Math" panose="02040503050406030204" pitchFamily="18" charset="0"/>
                              </a:rPr>
                              <m:t>𝑝</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a:rPr lang="en-US" altLang="zh-CN">
                                    <a:latin typeface="Cambria Math" panose="02040503050406030204" pitchFamily="18" charset="0"/>
                                  </a:rPr>
                                  <m:t>𝐼𝐶</m:t>
                                </m:r>
                              </m:sub>
                            </m:sSub>
                          </m:e>
                        </m:d>
                        <m:r>
                          <a:rPr lang="en-US" altLang="zh-CN">
                            <a:latin typeface="Cambria Math" panose="02040503050406030204" pitchFamily="18" charset="0"/>
                          </a:rPr>
                          <m:t>,</m:t>
                        </m:r>
                        <m:r>
                          <a:rPr lang="en-US" altLang="zh-CN">
                            <a:latin typeface="Cambria Math" panose="02040503050406030204" pitchFamily="18" charset="0"/>
                          </a:rPr>
                          <m:t>𝑠</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a:rPr lang="en-US" altLang="zh-CN">
                                <a:latin typeface="Cambria Math" panose="02040503050406030204" pitchFamily="18" charset="0"/>
                              </a:rPr>
                              <m:t>𝐴</m:t>
                            </m:r>
                          </m:sub>
                        </m:sSub>
                      </m:e>
                    </m:d>
                    <m:r>
                      <a:rPr lang="en-US" altLang="zh-CN" i="1">
                        <a:latin typeface="Cambria Math" panose="02040503050406030204" pitchFamily="18" charset="0"/>
                      </a:rPr>
                      <m:t> </m:t>
                    </m:r>
                  </m:oMath>
                </a14:m>
                <a:endParaRPr lang="en-US" altLang="zh-CN" dirty="0">
                  <a:solidFill>
                    <a:srgbClr val="000000"/>
                  </a:solidFill>
                  <a:latin typeface="微软雅黑" panose="020B0503020204020204" pitchFamily="34" charset="-122"/>
                  <a:ea typeface="微软雅黑" panose="020B0503020204020204" pitchFamily="34" charset="-122"/>
                </a:endParaRPr>
              </a:p>
              <a:p>
                <a:pPr indent="457200" algn="just">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然后，这样的 </a:t>
                </a:r>
                <a:r>
                  <a:rPr lang="en-US" altLang="zh-CN" b="0" i="0" dirty="0">
                    <a:solidFill>
                      <a:srgbClr val="000000"/>
                    </a:solidFill>
                    <a:effectLst/>
                    <a:latin typeface="微软雅黑" panose="020B0503020204020204" pitchFamily="34" charset="-122"/>
                    <a:ea typeface="微软雅黑" panose="020B0503020204020204" pitchFamily="34" charset="-122"/>
                  </a:rPr>
                  <a:t>TEE </a:t>
                </a:r>
                <a:r>
                  <a:rPr lang="zh-CN" altLang="en-US" b="0" i="0" dirty="0">
                    <a:solidFill>
                      <a:srgbClr val="000000"/>
                    </a:solidFill>
                    <a:effectLst/>
                    <a:latin typeface="微软雅黑" panose="020B0503020204020204" pitchFamily="34" charset="-122"/>
                    <a:ea typeface="微软雅黑" panose="020B0503020204020204" pitchFamily="34" charset="-122"/>
                  </a:rPr>
                  <a:t>可以使用 </a:t>
                </a:r>
                <a14:m>
                  <m:oMath xmlns:m="http://schemas.openxmlformats.org/officeDocument/2006/math">
                    <m:r>
                      <a:rPr lang="en-US" altLang="zh-CN" i="1" smtClean="0">
                        <a:latin typeface="Cambria Math" panose="02040503050406030204" pitchFamily="18" charset="0"/>
                      </a:rPr>
                      <m:t>𝑠</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b="0" i="1" smtClean="0">
                            <a:latin typeface="Cambria Math" panose="02040503050406030204" pitchFamily="18" charset="0"/>
                          </a:rPr>
                          <m:t>𝑇</m:t>
                        </m:r>
                      </m:sub>
                    </m:sSub>
                  </m:oMath>
                </a14:m>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或 </a:t>
                </a:r>
                <a14:m>
                  <m:oMath xmlns:m="http://schemas.openxmlformats.org/officeDocument/2006/math">
                    <m:r>
                      <a:rPr lang="en-US" altLang="zh-CN" i="1">
                        <a:latin typeface="Cambria Math" panose="02040503050406030204" pitchFamily="18" charset="0"/>
                      </a:rPr>
                      <m:t>𝑠</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𝐼𝐶</m:t>
                        </m:r>
                      </m:sub>
                    </m:sSub>
                  </m:oMath>
                </a14:m>
                <a:r>
                  <a:rPr lang="zh-CN" altLang="en-US" b="0" i="0" dirty="0">
                    <a:solidFill>
                      <a:srgbClr val="000000"/>
                    </a:solidFill>
                    <a:effectLst/>
                    <a:latin typeface="微软雅黑" panose="020B0503020204020204" pitchFamily="34" charset="-122"/>
                    <a:ea typeface="微软雅黑" panose="020B0503020204020204" pitchFamily="34" charset="-122"/>
                  </a:rPr>
                  <a:t>来签署任何所需的数据，并将此签名连同相应的证书一起发送给第三方。然后，第三方只需验证证书链，验证提供者</a:t>
                </a:r>
                <a14:m>
                  <m:oMath xmlns:m="http://schemas.openxmlformats.org/officeDocument/2006/math">
                    <m:r>
                      <a:rPr lang="en-US" altLang="zh-CN" i="1">
                        <a:latin typeface="Cambria Math" panose="02040503050406030204" pitchFamily="18" charset="0"/>
                      </a:rPr>
                      <m:t>𝑝</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m:rPr>
                            <m:sty m:val="p"/>
                          </m:rPr>
                          <a:rPr lang="en-US" altLang="zh-CN">
                            <a:latin typeface="Cambria Math" panose="02040503050406030204" pitchFamily="18" charset="0"/>
                          </a:rPr>
                          <m:t>A</m:t>
                        </m:r>
                      </m:sub>
                    </m:sSub>
                  </m:oMath>
                </a14:m>
                <a:r>
                  <a:rPr lang="zh-CN" altLang="en-US" b="0" i="0" dirty="0">
                    <a:solidFill>
                      <a:srgbClr val="000000"/>
                    </a:solidFill>
                    <a:effectLst/>
                    <a:latin typeface="微软雅黑" panose="020B0503020204020204" pitchFamily="34" charset="-122"/>
                    <a:ea typeface="微软雅黑" panose="020B0503020204020204" pitchFamily="34" charset="-122"/>
                  </a:rPr>
                  <a:t>的当前公证密钥的有效性。</a:t>
                </a:r>
              </a:p>
              <a:p>
                <a:pPr indent="457200">
                  <a:lnSpc>
                    <a:spcPct val="150000"/>
                  </a:lnSpc>
                </a:pPr>
                <a:r>
                  <a:rPr lang="en-US" altLang="zh-CN" b="0" i="0" dirty="0">
                    <a:solidFill>
                      <a:srgbClr val="000000"/>
                    </a:solidFill>
                    <a:effectLst/>
                    <a:latin typeface="微软雅黑" panose="020B0503020204020204" pitchFamily="34" charset="-122"/>
                    <a:ea typeface="微软雅黑" panose="020B0503020204020204" pitchFamily="34" charset="-122"/>
                  </a:rPr>
                  <a:t>TEE </a:t>
                </a:r>
                <a:r>
                  <a:rPr lang="zh-CN" altLang="en-US" b="0" i="0" dirty="0">
                    <a:solidFill>
                      <a:srgbClr val="000000"/>
                    </a:solidFill>
                    <a:effectLst/>
                    <a:latin typeface="微软雅黑" panose="020B0503020204020204" pitchFamily="34" charset="-122"/>
                    <a:ea typeface="微软雅黑" panose="020B0503020204020204" pitchFamily="34" charset="-122"/>
                  </a:rPr>
                  <a:t>可以执行多个 </a:t>
                </a:r>
                <a:r>
                  <a:rPr lang="en-US" altLang="zh-CN" b="0" i="0" dirty="0">
                    <a:solidFill>
                      <a:srgbClr val="000000"/>
                    </a:solidFill>
                    <a:effectLst/>
                    <a:latin typeface="微软雅黑" panose="020B0503020204020204" pitchFamily="34" charset="-122"/>
                    <a:ea typeface="微软雅黑" panose="020B0503020204020204" pitchFamily="34" charset="-122"/>
                  </a:rPr>
                  <a:t>AC </a:t>
                </a:r>
                <a:r>
                  <a:rPr lang="zh-CN" altLang="en-US" b="0" i="0" dirty="0">
                    <a:solidFill>
                      <a:srgbClr val="000000"/>
                    </a:solidFill>
                    <a:effectLst/>
                    <a:latin typeface="微软雅黑" panose="020B0503020204020204" pitchFamily="34" charset="-122"/>
                    <a:ea typeface="微软雅黑" panose="020B0503020204020204" pitchFamily="34" charset="-122"/>
                  </a:rPr>
                  <a:t>配置以获取额外的签名密钥</a:t>
                </a:r>
                <a14:m>
                  <m:oMath xmlns:m="http://schemas.openxmlformats.org/officeDocument/2006/math">
                    <m:r>
                      <a:rPr lang="en-US" altLang="zh-CN" i="1" smtClean="0">
                        <a:latin typeface="Cambria Math" panose="02040503050406030204" pitchFamily="18" charset="0"/>
                      </a:rPr>
                      <m:t>𝑠</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b="0" i="1" smtClean="0">
                            <a:latin typeface="Cambria Math" panose="02040503050406030204" pitchFamily="18" charset="0"/>
                          </a:rPr>
                          <m:t>𝑇</m:t>
                        </m:r>
                      </m:sub>
                    </m:sSub>
                  </m:oMath>
                </a14:m>
                <a:r>
                  <a:rPr lang="en-US" altLang="zh-CN" b="0" i="0" dirty="0">
                    <a:solidFill>
                      <a:srgbClr val="000000"/>
                    </a:solidFill>
                    <a:effectLst/>
                    <a:latin typeface="微软雅黑" panose="020B0503020204020204" pitchFamily="34" charset="-122"/>
                    <a:ea typeface="微软雅黑" panose="020B0503020204020204" pitchFamily="34" charset="-122"/>
                  </a:rPr>
                  <a:t> </a:t>
                </a:r>
                <a:r>
                  <a:rPr lang="zh-CN" altLang="en-US" b="0" i="0" dirty="0">
                    <a:solidFill>
                      <a:srgbClr val="000000"/>
                    </a:solidFill>
                    <a:effectLst/>
                    <a:latin typeface="微软雅黑" panose="020B0503020204020204" pitchFamily="34" charset="-122"/>
                    <a:ea typeface="微软雅黑" panose="020B0503020204020204" pitchFamily="34" charset="-122"/>
                  </a:rPr>
                  <a:t>。在证明服务时，必须使用不同的 </a:t>
                </a:r>
                <a:r>
                  <a:rPr lang="en-US" altLang="zh-CN" b="0" i="0" dirty="0">
                    <a:solidFill>
                      <a:srgbClr val="000000"/>
                    </a:solidFill>
                    <a:effectLst/>
                    <a:latin typeface="微软雅黑" panose="020B0503020204020204" pitchFamily="34" charset="-122"/>
                    <a:ea typeface="微软雅黑" panose="020B0503020204020204" pitchFamily="34" charset="-122"/>
                  </a:rPr>
                  <a:t>AC </a:t>
                </a:r>
                <a:r>
                  <a:rPr lang="zh-CN" altLang="en-US" b="0" i="0" dirty="0">
                    <a:solidFill>
                      <a:srgbClr val="000000"/>
                    </a:solidFill>
                    <a:effectLst/>
                    <a:latin typeface="微软雅黑" panose="020B0503020204020204" pitchFamily="34" charset="-122"/>
                    <a:ea typeface="微软雅黑" panose="020B0503020204020204" pitchFamily="34" charset="-122"/>
                  </a:rPr>
                  <a:t>以确保不可链接性。</a:t>
                </a:r>
                <a:br>
                  <a:rPr lang="zh-CN" altLang="en-US" dirty="0"/>
                </a:br>
                <a:endParaRPr lang="zh-CN" altLang="en-US" dirty="0"/>
              </a:p>
            </p:txBody>
          </p:sp>
        </mc:Choice>
        <mc:Fallback xmlns="">
          <p:sp>
            <p:nvSpPr>
              <p:cNvPr id="18" name="文本框 17">
                <a:extLst>
                  <a:ext uri="{FF2B5EF4-FFF2-40B4-BE49-F238E27FC236}">
                    <a16:creationId xmlns:a16="http://schemas.microsoft.com/office/drawing/2014/main" id="{15C457A9-4656-CD46-54AE-347792B99FE1}"/>
                  </a:ext>
                </a:extLst>
              </p:cNvPr>
              <p:cNvSpPr txBox="1">
                <a:spLocks noRot="1" noChangeAspect="1" noMove="1" noResize="1" noEditPoints="1" noAdjustHandles="1" noChangeArrowheads="1" noChangeShapeType="1" noTextEdit="1"/>
              </p:cNvSpPr>
              <p:nvPr/>
            </p:nvSpPr>
            <p:spPr>
              <a:xfrm>
                <a:off x="1495425" y="2466975"/>
                <a:ext cx="9934575" cy="3843103"/>
              </a:xfrm>
              <a:prstGeom prst="rect">
                <a:avLst/>
              </a:prstGeom>
              <a:blipFill>
                <a:blip r:embed="rId5"/>
                <a:stretch>
                  <a:fillRect l="-491" r="-7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9204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B30B2-EED2-FF71-3B29-8DF3E8DD540E}"/>
            </a:ext>
          </a:extLst>
        </p:cNvPr>
        <p:cNvGrpSpPr/>
        <p:nvPr/>
      </p:nvGrpSpPr>
      <p:grpSpPr>
        <a:xfrm>
          <a:off x="0" y="0"/>
          <a:ext cx="0" cy="0"/>
          <a:chOff x="0" y="0"/>
          <a:chExt cx="0" cy="0"/>
        </a:xfrm>
      </p:grpSpPr>
      <p:sp>
        <p:nvSpPr>
          <p:cNvPr id="15" name="矩形: 圆角 118">
            <a:extLst>
              <a:ext uri="{FF2B5EF4-FFF2-40B4-BE49-F238E27FC236}">
                <a16:creationId xmlns:a16="http://schemas.microsoft.com/office/drawing/2014/main" id="{1389440A-64A3-696E-CC81-AD8FD832AB9A}"/>
              </a:ext>
            </a:extLst>
          </p:cNvPr>
          <p:cNvSpPr/>
          <p:nvPr/>
        </p:nvSpPr>
        <p:spPr>
          <a:xfrm>
            <a:off x="578101" y="1512314"/>
            <a:ext cx="11232899" cy="5126611"/>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6" name="矩形: 圆角 124">
            <a:extLst>
              <a:ext uri="{FF2B5EF4-FFF2-40B4-BE49-F238E27FC236}">
                <a16:creationId xmlns:a16="http://schemas.microsoft.com/office/drawing/2014/main" id="{91E314E7-77A3-45A6-5E6E-ABEE4E8E4088}"/>
              </a:ext>
            </a:extLst>
          </p:cNvPr>
          <p:cNvSpPr/>
          <p:nvPr/>
        </p:nvSpPr>
        <p:spPr>
          <a:xfrm>
            <a:off x="4107814" y="1241425"/>
            <a:ext cx="4740911"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安全直觉</a:t>
            </a:r>
          </a:p>
        </p:txBody>
      </p:sp>
      <p:sp>
        <p:nvSpPr>
          <p:cNvPr id="20" name="任意多边形: 形状 108">
            <a:extLst>
              <a:ext uri="{FF2B5EF4-FFF2-40B4-BE49-F238E27FC236}">
                <a16:creationId xmlns:a16="http://schemas.microsoft.com/office/drawing/2014/main" id="{17B9EAB8-C6B5-06EC-4F70-8DA47867B131}"/>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E3A0D892-403C-E76B-1A8B-32B1E763CD07}"/>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2.</a:t>
            </a:r>
            <a:r>
              <a:rPr lang="zh-CN" altLang="en-US" sz="2800" b="1" dirty="0">
                <a:solidFill>
                  <a:srgbClr val="00468E"/>
                </a:solidFill>
                <a:latin typeface="微软雅黑" panose="020B0503020204020204" pitchFamily="34" charset="-122"/>
                <a:ea typeface="微软雅黑" panose="020B0503020204020204" pitchFamily="34" charset="-122"/>
              </a:rPr>
              <a:t> 研究方案</a:t>
            </a:r>
          </a:p>
        </p:txBody>
      </p:sp>
      <p:pic>
        <p:nvPicPr>
          <p:cNvPr id="4" name="图片 3">
            <a:extLst>
              <a:ext uri="{FF2B5EF4-FFF2-40B4-BE49-F238E27FC236}">
                <a16:creationId xmlns:a16="http://schemas.microsoft.com/office/drawing/2014/main" id="{077715A0-9B04-64D1-B23D-47C253EA9F71}"/>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18" name="文本框 17">
            <a:extLst>
              <a:ext uri="{FF2B5EF4-FFF2-40B4-BE49-F238E27FC236}">
                <a16:creationId xmlns:a16="http://schemas.microsoft.com/office/drawing/2014/main" id="{62B74B25-6D88-EA02-854D-E11C7DD3649D}"/>
              </a:ext>
            </a:extLst>
          </p:cNvPr>
          <p:cNvSpPr txBox="1"/>
          <p:nvPr/>
        </p:nvSpPr>
        <p:spPr>
          <a:xfrm>
            <a:off x="1495425" y="2466975"/>
            <a:ext cx="9934575" cy="2957156"/>
          </a:xfrm>
          <a:prstGeom prst="rect">
            <a:avLst/>
          </a:prstGeom>
          <a:noFill/>
        </p:spPr>
        <p:txBody>
          <a:bodyPr wrap="square" rtlCol="0">
            <a:spAutoFit/>
          </a:bodyPr>
          <a:lstStyle/>
          <a:p>
            <a:pPr indent="457200" algn="just">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继承了一次性授权令牌的 </a:t>
            </a:r>
            <a:r>
              <a:rPr lang="en-US" altLang="zh-CN" b="0" i="0" dirty="0">
                <a:solidFill>
                  <a:srgbClr val="000000"/>
                </a:solidFill>
                <a:effectLst/>
                <a:latin typeface="微软雅黑" panose="020B0503020204020204" pitchFamily="34" charset="-122"/>
                <a:ea typeface="微软雅黑" panose="020B0503020204020204" pitchFamily="34" charset="-122"/>
              </a:rPr>
              <a:t>PCS </a:t>
            </a:r>
            <a:r>
              <a:rPr lang="zh-CN" altLang="en-US" b="0" i="0" dirty="0">
                <a:solidFill>
                  <a:srgbClr val="000000"/>
                </a:solidFill>
                <a:effectLst/>
                <a:latin typeface="微软雅黑" panose="020B0503020204020204" pitchFamily="34" charset="-122"/>
                <a:ea typeface="微软雅黑" panose="020B0503020204020204" pitchFamily="34" charset="-122"/>
              </a:rPr>
              <a:t>保证。不过，实现的具体隐私取决于第三方认证流程的实施细节。</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457200" algn="just">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本文方案可防止提供商和第三方服务器将特定 </a:t>
            </a:r>
            <a:r>
              <a:rPr lang="en-US" altLang="zh-CN" b="0" i="0" dirty="0">
                <a:solidFill>
                  <a:srgbClr val="000000"/>
                </a:solidFill>
                <a:effectLst/>
                <a:latin typeface="微软雅黑" panose="020B0503020204020204" pitchFamily="34" charset="-122"/>
                <a:ea typeface="微软雅黑" panose="020B0503020204020204" pitchFamily="34" charset="-122"/>
              </a:rPr>
              <a:t>TEE </a:t>
            </a:r>
            <a:r>
              <a:rPr lang="zh-CN" altLang="en-US" b="0" i="0" dirty="0">
                <a:solidFill>
                  <a:srgbClr val="000000"/>
                </a:solidFill>
                <a:effectLst/>
                <a:latin typeface="微软雅黑" panose="020B0503020204020204" pitchFamily="34" charset="-122"/>
                <a:ea typeface="微软雅黑" panose="020B0503020204020204" pitchFamily="34" charset="-122"/>
              </a:rPr>
              <a:t>与其任何 </a:t>
            </a:r>
            <a:r>
              <a:rPr lang="en-US" altLang="zh-CN" b="0" i="0" dirty="0">
                <a:solidFill>
                  <a:srgbClr val="000000"/>
                </a:solidFill>
                <a:effectLst/>
                <a:latin typeface="微软雅黑" panose="020B0503020204020204" pitchFamily="34" charset="-122"/>
                <a:ea typeface="微软雅黑" panose="020B0503020204020204" pitchFamily="34" charset="-122"/>
              </a:rPr>
              <a:t>AC </a:t>
            </a:r>
            <a:r>
              <a:rPr lang="zh-CN" altLang="en-US" b="0" i="0" dirty="0">
                <a:solidFill>
                  <a:srgbClr val="000000"/>
                </a:solidFill>
                <a:effectLst/>
                <a:latin typeface="微软雅黑" panose="020B0503020204020204" pitchFamily="34" charset="-122"/>
                <a:ea typeface="微软雅黑" panose="020B0503020204020204" pitchFamily="34" charset="-122"/>
              </a:rPr>
              <a:t>链接在一起，或将同一 </a:t>
            </a:r>
            <a:r>
              <a:rPr lang="en-US" altLang="zh-CN" b="0" i="0" dirty="0">
                <a:solidFill>
                  <a:srgbClr val="000000"/>
                </a:solidFill>
                <a:effectLst/>
                <a:latin typeface="微软雅黑" panose="020B0503020204020204" pitchFamily="34" charset="-122"/>
                <a:ea typeface="微软雅黑" panose="020B0503020204020204" pitchFamily="34" charset="-122"/>
              </a:rPr>
              <a:t>TEE </a:t>
            </a:r>
            <a:r>
              <a:rPr lang="zh-CN" altLang="en-US" b="0" i="0" dirty="0">
                <a:solidFill>
                  <a:srgbClr val="000000"/>
                </a:solidFill>
                <a:effectLst/>
                <a:latin typeface="微软雅黑" panose="020B0503020204020204" pitchFamily="34" charset="-122"/>
                <a:ea typeface="微软雅黑" panose="020B0503020204020204" pitchFamily="34" charset="-122"/>
              </a:rPr>
              <a:t>使用的不同 </a:t>
            </a:r>
            <a:r>
              <a:rPr lang="en-US" altLang="zh-CN" b="0" i="0" dirty="0">
                <a:solidFill>
                  <a:srgbClr val="000000"/>
                </a:solidFill>
                <a:effectLst/>
                <a:latin typeface="微软雅黑" panose="020B0503020204020204" pitchFamily="34" charset="-122"/>
                <a:ea typeface="微软雅黑" panose="020B0503020204020204" pitchFamily="34" charset="-122"/>
              </a:rPr>
              <a:t>AC </a:t>
            </a:r>
            <a:r>
              <a:rPr lang="zh-CN" altLang="en-US" b="0" i="0" dirty="0">
                <a:solidFill>
                  <a:srgbClr val="000000"/>
                </a:solidFill>
                <a:effectLst/>
                <a:latin typeface="微软雅黑" panose="020B0503020204020204" pitchFamily="34" charset="-122"/>
                <a:ea typeface="微软雅黑" panose="020B0503020204020204" pitchFamily="34" charset="-122"/>
              </a:rPr>
              <a:t>链接在一起。</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457200" algn="just">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但是，在某些使用案例中，认证流程本身可能会泄露一些元数据，而这些元数据即使在使用不同的 </a:t>
            </a:r>
            <a:r>
              <a:rPr lang="en-US" altLang="zh-CN" b="0" i="0" dirty="0">
                <a:solidFill>
                  <a:srgbClr val="000000"/>
                </a:solidFill>
                <a:effectLst/>
                <a:latin typeface="微软雅黑" panose="020B0503020204020204" pitchFamily="34" charset="-122"/>
                <a:ea typeface="微软雅黑" panose="020B0503020204020204" pitchFamily="34" charset="-122"/>
              </a:rPr>
              <a:t>AC </a:t>
            </a:r>
            <a:r>
              <a:rPr lang="zh-CN" altLang="en-US" b="0" i="0" dirty="0">
                <a:solidFill>
                  <a:srgbClr val="000000"/>
                </a:solidFill>
                <a:effectLst/>
                <a:latin typeface="微软雅黑" panose="020B0503020204020204" pitchFamily="34" charset="-122"/>
                <a:ea typeface="微软雅黑" panose="020B0503020204020204" pitchFamily="34" charset="-122"/>
              </a:rPr>
              <a:t>时（如设备的 </a:t>
            </a:r>
            <a:r>
              <a:rPr lang="en-US" altLang="zh-CN" b="0" i="0" dirty="0">
                <a:solidFill>
                  <a:srgbClr val="000000"/>
                </a:solidFill>
                <a:effectLst/>
                <a:latin typeface="微软雅黑" panose="020B0503020204020204" pitchFamily="34" charset="-122"/>
                <a:ea typeface="微软雅黑" panose="020B0503020204020204" pitchFamily="34" charset="-122"/>
              </a:rPr>
              <a:t>IP </a:t>
            </a:r>
            <a:r>
              <a:rPr lang="zh-CN" altLang="en-US" b="0" i="0" dirty="0">
                <a:solidFill>
                  <a:srgbClr val="000000"/>
                </a:solidFill>
                <a:effectLst/>
                <a:latin typeface="微软雅黑" panose="020B0503020204020204" pitchFamily="34" charset="-122"/>
                <a:ea typeface="微软雅黑" panose="020B0503020204020204" pitchFamily="34" charset="-122"/>
              </a:rPr>
              <a:t>地址），也会被利用来将不同的认证链接在一起。由于这与应用有关，超出了本文的工作范围</a:t>
            </a:r>
            <a:endParaRPr lang="zh-CN" altLang="en-US" dirty="0"/>
          </a:p>
        </p:txBody>
      </p:sp>
    </p:spTree>
    <p:extLst>
      <p:ext uri="{BB962C8B-B14F-4D97-AF65-F5344CB8AC3E}">
        <p14:creationId xmlns:p14="http://schemas.microsoft.com/office/powerpoint/2010/main" val="26327526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BC4E2C-1341-D2C5-A7FD-1E1BDE453636}"/>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77F20DD8-3D2E-5C93-AAFC-1CFC2263E615}"/>
              </a:ext>
            </a:extLst>
          </p:cNvPr>
          <p:cNvSpPr/>
          <p:nvPr/>
        </p:nvSpPr>
        <p:spPr>
          <a:xfrm>
            <a:off x="-5" y="1702983"/>
            <a:ext cx="12192000" cy="3198437"/>
          </a:xfrm>
          <a:prstGeom prst="roundRect">
            <a:avLst>
              <a:gd name="adj" fmla="val 0"/>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pic>
        <p:nvPicPr>
          <p:cNvPr id="19" name="图片 18">
            <a:extLst>
              <a:ext uri="{FF2B5EF4-FFF2-40B4-BE49-F238E27FC236}">
                <a16:creationId xmlns:a16="http://schemas.microsoft.com/office/drawing/2014/main" id="{AF087977-2EB9-E2E4-A412-48EB35428351}"/>
              </a:ext>
            </a:extLst>
          </p:cNvPr>
          <p:cNvPicPr>
            <a:picLocks noChangeAspect="1"/>
          </p:cNvPicPr>
          <p:nvPr>
            <p:custDataLst>
              <p:tags r:id="rId1"/>
            </p:custDataLst>
          </p:nvPr>
        </p:nvPicPr>
        <p:blipFill>
          <a:blip r:embed="rId5" cstate="print">
            <a:alphaModFix amt="60000"/>
            <a:extLst>
              <a:ext uri="{28A0092B-C50C-407E-A947-70E740481C1C}">
                <a14:useLocalDpi xmlns:a14="http://schemas.microsoft.com/office/drawing/2010/main" val="0"/>
              </a:ext>
            </a:extLst>
          </a:blip>
          <a:stretch>
            <a:fillRect/>
          </a:stretch>
        </p:blipFill>
        <p:spPr>
          <a:xfrm>
            <a:off x="-212" y="1703282"/>
            <a:ext cx="12182687" cy="3197860"/>
          </a:xfrm>
          <a:prstGeom prst="rect">
            <a:avLst/>
          </a:prstGeom>
        </p:spPr>
      </p:pic>
      <p:sp>
        <p:nvSpPr>
          <p:cNvPr id="14" name="矩形 13">
            <a:extLst>
              <a:ext uri="{FF2B5EF4-FFF2-40B4-BE49-F238E27FC236}">
                <a16:creationId xmlns:a16="http://schemas.microsoft.com/office/drawing/2014/main" id="{8FC06C91-A508-A872-67EA-FC94C998BE71}"/>
              </a:ext>
            </a:extLst>
          </p:cNvPr>
          <p:cNvSpPr/>
          <p:nvPr/>
        </p:nvSpPr>
        <p:spPr>
          <a:xfrm>
            <a:off x="426715" y="426720"/>
            <a:ext cx="11338560" cy="60045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sp>
        <p:nvSpPr>
          <p:cNvPr id="16" name="文本框 15">
            <a:extLst>
              <a:ext uri="{FF2B5EF4-FFF2-40B4-BE49-F238E27FC236}">
                <a16:creationId xmlns:a16="http://schemas.microsoft.com/office/drawing/2014/main" id="{4E66B715-D86B-7324-44B6-D4E5E5B8F49B}"/>
              </a:ext>
            </a:extLst>
          </p:cNvPr>
          <p:cNvSpPr txBox="1"/>
          <p:nvPr/>
        </p:nvSpPr>
        <p:spPr>
          <a:xfrm>
            <a:off x="1815142" y="3295109"/>
            <a:ext cx="8599855" cy="1077218"/>
          </a:xfrm>
          <a:prstGeom prst="rect">
            <a:avLst/>
          </a:prstGeom>
          <a:noFill/>
        </p:spPr>
        <p:txBody>
          <a:bodyPr wrap="square">
            <a:spAutoFit/>
          </a:bodyPr>
          <a:lstStyle>
            <a:defPPr>
              <a:defRPr lang="zh-CN"/>
            </a:defPPr>
            <a:lvl1pPr lvl="0" algn="ctr">
              <a:defRPr sz="10000">
                <a:solidFill>
                  <a:srgbClr val="D3AA8F"/>
                </a:solidFill>
                <a:latin typeface="三极榜书简体" panose="00000500000000000000" pitchFamily="2" charset="-122"/>
                <a:ea typeface="三极榜书简体" panose="00000500000000000000" pitchFamily="2" charset="-122"/>
                <a:cs typeface="+mn-ea"/>
              </a:defRPr>
            </a:lvl1pPr>
          </a:lstStyle>
          <a:p>
            <a:r>
              <a:rPr lang="zh-CN" altLang="en-US" sz="6400" b="1" dirty="0">
                <a:solidFill>
                  <a:schemeClr val="bg1"/>
                </a:solidFill>
                <a:latin typeface="Arial" panose="020B0604020202020204"/>
                <a:ea typeface="微软雅黑" panose="020B0503020204020204" pitchFamily="34" charset="-122"/>
                <a:sym typeface="Arial" panose="020B0604020202020204"/>
              </a:rPr>
              <a:t>安全性分析与实验对比</a:t>
            </a:r>
          </a:p>
        </p:txBody>
      </p:sp>
      <p:sp>
        <p:nvSpPr>
          <p:cNvPr id="18" name="矩形 17">
            <a:extLst>
              <a:ext uri="{FF2B5EF4-FFF2-40B4-BE49-F238E27FC236}">
                <a16:creationId xmlns:a16="http://schemas.microsoft.com/office/drawing/2014/main" id="{7F45159D-CE3E-530F-0D22-571FA08F0D2F}"/>
              </a:ext>
            </a:extLst>
          </p:cNvPr>
          <p:cNvSpPr/>
          <p:nvPr/>
        </p:nvSpPr>
        <p:spPr>
          <a:xfrm>
            <a:off x="4279159" y="2643465"/>
            <a:ext cx="3633681" cy="583565"/>
          </a:xfrm>
          <a:prstGeom prst="rect">
            <a:avLst/>
          </a:prstGeom>
          <a:noFill/>
          <a:effectLst>
            <a:outerShdw blurRad="190500" sx="102000" sy="102000" algn="ctr" rotWithShape="0">
              <a:schemeClr val="bg1">
                <a:lumMod val="75000"/>
                <a:alpha val="40000"/>
              </a:schemeClr>
            </a:outerShdw>
          </a:effectLst>
        </p:spPr>
        <p:txBody>
          <a:bodyPr wrap="square" anchor="ctr">
            <a:spAutoFit/>
          </a:bodyPr>
          <a:lstStyle/>
          <a:p>
            <a:pPr lvl="0" algn="ctr">
              <a:defRPr/>
            </a:pPr>
            <a:r>
              <a:rPr lang="zh-CN" altLang="en-US" sz="3200" noProof="0" dirty="0">
                <a:solidFill>
                  <a:schemeClr val="bg1"/>
                </a:solidFill>
                <a:latin typeface="Arial" panose="020B0604020202020204"/>
                <a:ea typeface="微软雅黑" panose="020B0503020204020204" pitchFamily="34" charset="-122"/>
                <a:cs typeface="+mn-ea"/>
                <a:sym typeface="Arial" panose="020B0604020202020204"/>
              </a:rPr>
              <a:t>第三部分</a:t>
            </a:r>
            <a:endParaRPr kumimoji="0" lang="zh-CN" altLang="en-US" sz="320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ea"/>
              <a:sym typeface="Arial" panose="020B0604020202020204"/>
            </a:endParaRPr>
          </a:p>
        </p:txBody>
      </p:sp>
      <p:grpSp>
        <p:nvGrpSpPr>
          <p:cNvPr id="4" name="组合 3">
            <a:extLst>
              <a:ext uri="{FF2B5EF4-FFF2-40B4-BE49-F238E27FC236}">
                <a16:creationId xmlns:a16="http://schemas.microsoft.com/office/drawing/2014/main" id="{28EC225A-495A-8FA1-DEF3-0942A117D36F}"/>
              </a:ext>
            </a:extLst>
          </p:cNvPr>
          <p:cNvGrpSpPr/>
          <p:nvPr/>
        </p:nvGrpSpPr>
        <p:grpSpPr>
          <a:xfrm>
            <a:off x="5466551" y="1074875"/>
            <a:ext cx="1258899" cy="1258899"/>
            <a:chOff x="622557" y="767301"/>
            <a:chExt cx="944174" cy="944174"/>
          </a:xfrm>
        </p:grpSpPr>
        <p:sp>
          <p:nvSpPr>
            <p:cNvPr id="20" name="椭圆 19">
              <a:extLst>
                <a:ext uri="{FF2B5EF4-FFF2-40B4-BE49-F238E27FC236}">
                  <a16:creationId xmlns:a16="http://schemas.microsoft.com/office/drawing/2014/main" id="{CD79F1D5-3D6B-FB9A-EEFE-35B5370DDFFE}"/>
                </a:ext>
              </a:extLst>
            </p:cNvPr>
            <p:cNvSpPr/>
            <p:nvPr/>
          </p:nvSpPr>
          <p:spPr>
            <a:xfrm>
              <a:off x="622557" y="767301"/>
              <a:ext cx="944174" cy="944174"/>
            </a:xfrm>
            <a:prstGeom prst="ellipse">
              <a:avLst/>
            </a:prstGeom>
            <a:solidFill>
              <a:schemeClr val="bg1"/>
            </a:solidFill>
            <a:ln w="508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pic>
          <p:nvPicPr>
            <p:cNvPr id="21" name="图片 20">
              <a:extLst>
                <a:ext uri="{FF2B5EF4-FFF2-40B4-BE49-F238E27FC236}">
                  <a16:creationId xmlns:a16="http://schemas.microsoft.com/office/drawing/2014/main" id="{0393FC6F-0FB2-7BF7-4014-73E6C4E5DABE}"/>
                </a:ext>
              </a:extLst>
            </p:cNvPr>
            <p:cNvPicPr>
              <a:picLocks noChangeAspect="1"/>
            </p:cNvPicPr>
            <p:nvPr/>
          </p:nvPicPr>
          <p:blipFill>
            <a:blip r:embed="rId6"/>
            <a:stretch>
              <a:fillRect/>
            </a:stretch>
          </p:blipFill>
          <p:spPr>
            <a:xfrm>
              <a:off x="748526" y="899155"/>
              <a:ext cx="697268" cy="697268"/>
            </a:xfrm>
            <a:prstGeom prst="rect">
              <a:avLst/>
            </a:prstGeom>
            <a:ln>
              <a:noFill/>
            </a:ln>
          </p:spPr>
        </p:pic>
      </p:grpSp>
      <p:pic>
        <p:nvPicPr>
          <p:cNvPr id="5" name="图片 4">
            <a:extLst>
              <a:ext uri="{FF2B5EF4-FFF2-40B4-BE49-F238E27FC236}">
                <a16:creationId xmlns:a16="http://schemas.microsoft.com/office/drawing/2014/main" id="{0E12C61D-1ED0-F9A1-84B9-6F9995C59290}"/>
              </a:ext>
            </a:extLst>
          </p:cNvPr>
          <p:cNvPicPr>
            <a:picLocks noChangeAspect="1"/>
          </p:cNvPicPr>
          <p:nvPr>
            <p:custDataLst>
              <p:tags r:id="rId2"/>
            </p:custDataLst>
          </p:nvPr>
        </p:nvPicPr>
        <p:blipFill>
          <a:blip r:embed="rId7"/>
          <a:srcRect l="12175" t="23181" r="9851" b="24053"/>
          <a:stretch>
            <a:fillRect/>
          </a:stretch>
        </p:blipFill>
        <p:spPr>
          <a:xfrm>
            <a:off x="8541193" y="486984"/>
            <a:ext cx="3189019" cy="1038570"/>
          </a:xfrm>
          <a:prstGeom prst="rect">
            <a:avLst/>
          </a:prstGeom>
        </p:spPr>
      </p:pic>
    </p:spTree>
    <p:extLst>
      <p:ext uri="{BB962C8B-B14F-4D97-AF65-F5344CB8AC3E}">
        <p14:creationId xmlns:p14="http://schemas.microsoft.com/office/powerpoint/2010/main" val="3316425910"/>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8"/>
                                        </p:tgtEl>
                                        <p:attrNameLst>
                                          <p:attrName>ppt_y</p:attrName>
                                        </p:attrNameLst>
                                      </p:cBhvr>
                                      <p:tavLst>
                                        <p:tav tm="0">
                                          <p:val>
                                            <p:strVal val="#ppt_y"/>
                                          </p:val>
                                        </p:tav>
                                        <p:tav tm="100000">
                                          <p:val>
                                            <p:strVal val="#ppt_y"/>
                                          </p:val>
                                        </p:tav>
                                      </p:tavLst>
                                    </p:anim>
                                    <p:anim calcmode="lin" valueType="num">
                                      <p:cBhvr>
                                        <p:cTn id="13"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B7A0C-07AE-C241-7472-97D57453DA98}"/>
            </a:ext>
          </a:extLst>
        </p:cNvPr>
        <p:cNvGrpSpPr/>
        <p:nvPr/>
      </p:nvGrpSpPr>
      <p:grpSpPr>
        <a:xfrm>
          <a:off x="0" y="0"/>
          <a:ext cx="0" cy="0"/>
          <a:chOff x="0" y="0"/>
          <a:chExt cx="0" cy="0"/>
        </a:xfrm>
      </p:grpSpPr>
      <p:sp>
        <p:nvSpPr>
          <p:cNvPr id="16" name="矩形: 圆角 118">
            <a:extLst>
              <a:ext uri="{FF2B5EF4-FFF2-40B4-BE49-F238E27FC236}">
                <a16:creationId xmlns:a16="http://schemas.microsoft.com/office/drawing/2014/main" id="{8F4700D5-A272-6D4F-8D2D-DDF4630DA274}"/>
              </a:ext>
            </a:extLst>
          </p:cNvPr>
          <p:cNvSpPr/>
          <p:nvPr/>
        </p:nvSpPr>
        <p:spPr>
          <a:xfrm>
            <a:off x="643467" y="1536922"/>
            <a:ext cx="11049581" cy="4306160"/>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CB3179C2-1759-E524-A116-1F7F142D5A64}"/>
              </a:ext>
            </a:extLst>
          </p:cNvPr>
          <p:cNvSpPr/>
          <p:nvPr/>
        </p:nvSpPr>
        <p:spPr>
          <a:xfrm>
            <a:off x="5552843" y="5780028"/>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任意多边形: 形状 108">
            <a:extLst>
              <a:ext uri="{FF2B5EF4-FFF2-40B4-BE49-F238E27FC236}">
                <a16:creationId xmlns:a16="http://schemas.microsoft.com/office/drawing/2014/main" id="{D024D927-AA41-A3D7-1438-A580C7EA0198}"/>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1C368C67-D5D1-2E0C-482F-C040A3A6D7D1}"/>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3. </a:t>
            </a:r>
            <a:r>
              <a:rPr lang="zh-CN" altLang="en-US" sz="2800" b="1" dirty="0">
                <a:solidFill>
                  <a:srgbClr val="00468E"/>
                </a:solidFill>
                <a:latin typeface="微软雅黑" panose="020B0503020204020204" pitchFamily="34" charset="-122"/>
                <a:ea typeface="微软雅黑" panose="020B0503020204020204" pitchFamily="34" charset="-122"/>
              </a:rPr>
              <a:t>形式化分析</a:t>
            </a:r>
          </a:p>
        </p:txBody>
      </p:sp>
      <p:pic>
        <p:nvPicPr>
          <p:cNvPr id="12" name="图片 11">
            <a:extLst>
              <a:ext uri="{FF2B5EF4-FFF2-40B4-BE49-F238E27FC236}">
                <a16:creationId xmlns:a16="http://schemas.microsoft.com/office/drawing/2014/main" id="{06B33B9F-7D7C-AFD5-AAB6-91EDD33B7464}"/>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2" name="矩形: 圆角 124">
            <a:extLst>
              <a:ext uri="{FF2B5EF4-FFF2-40B4-BE49-F238E27FC236}">
                <a16:creationId xmlns:a16="http://schemas.microsoft.com/office/drawing/2014/main" id="{9992F044-DF4D-2780-4A8E-EA20FFEEC3C7}"/>
              </a:ext>
            </a:extLst>
          </p:cNvPr>
          <p:cNvSpPr/>
          <p:nvPr/>
        </p:nvSpPr>
        <p:spPr>
          <a:xfrm>
            <a:off x="3831589" y="1223214"/>
            <a:ext cx="5093335"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bg1"/>
                </a:solidFill>
                <a:latin typeface="微软雅黑" panose="020B0503020204020204" pitchFamily="34" charset="-122"/>
                <a:ea typeface="微软雅黑" panose="020B0503020204020204" pitchFamily="34" charset="-122"/>
              </a:rPr>
              <a:t>Privacy</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962168B1-BAFE-DE0F-82DB-A6F7304F7357}"/>
              </a:ext>
            </a:extLst>
          </p:cNvPr>
          <p:cNvSpPr txBox="1"/>
          <p:nvPr/>
        </p:nvSpPr>
        <p:spPr>
          <a:xfrm>
            <a:off x="1828800" y="2332605"/>
            <a:ext cx="8896350" cy="2957156"/>
          </a:xfrm>
          <a:prstGeom prst="rect">
            <a:avLst/>
          </a:prstGeom>
          <a:noFill/>
        </p:spPr>
        <p:txBody>
          <a:bodyPr wrap="square" rtlCol="0">
            <a:spAutoFit/>
          </a:bodyPr>
          <a:lstStyle/>
          <a:p>
            <a:pPr indent="457200">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证明了不可链接链与可链接链和 </a:t>
            </a:r>
            <a:r>
              <a:rPr lang="en-US" altLang="zh-CN" b="0" i="0" dirty="0">
                <a:solidFill>
                  <a:srgbClr val="000000"/>
                </a:solidFill>
                <a:effectLst/>
                <a:latin typeface="微软雅黑" panose="020B0503020204020204" pitchFamily="34" charset="-122"/>
                <a:ea typeface="微软雅黑" panose="020B0503020204020204" pitchFamily="34" charset="-122"/>
              </a:rPr>
              <a:t>AC </a:t>
            </a:r>
            <a:r>
              <a:rPr lang="zh-CN" altLang="en-US" b="0" i="0" dirty="0">
                <a:solidFill>
                  <a:srgbClr val="000000"/>
                </a:solidFill>
                <a:effectLst/>
                <a:latin typeface="微软雅黑" panose="020B0503020204020204" pitchFamily="34" charset="-122"/>
                <a:ea typeface="微软雅黑" panose="020B0503020204020204" pitchFamily="34" charset="-122"/>
              </a:rPr>
              <a:t>配置相结合可确保不可链接性。</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457200">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分析未涵盖包含自然不可避免的隐私泄露的情况：</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marL="285750" indent="457200">
              <a:lnSpc>
                <a:spcPct val="150000"/>
              </a:lnSpc>
              <a:buFont typeface="Wingdings" panose="05000000000000000000" pitchFamily="2" charset="2"/>
              <a:buChar char="l"/>
            </a:pPr>
            <a:r>
              <a:rPr lang="en-US" altLang="zh-CN" b="0" i="0" dirty="0">
                <a:solidFill>
                  <a:srgbClr val="000000"/>
                </a:solidFill>
                <a:effectLst/>
                <a:latin typeface="微软雅黑" panose="020B0503020204020204" pitchFamily="34" charset="-122"/>
                <a:ea typeface="微软雅黑" panose="020B0503020204020204" pitchFamily="34" charset="-122"/>
              </a:rPr>
              <a:t>TEE </a:t>
            </a:r>
            <a:r>
              <a:rPr lang="zh-CN" altLang="en-US" b="0" i="0" dirty="0">
                <a:solidFill>
                  <a:srgbClr val="000000"/>
                </a:solidFill>
                <a:effectLst/>
                <a:latin typeface="微软雅黑" panose="020B0503020204020204" pitchFamily="34" charset="-122"/>
                <a:ea typeface="微软雅黑" panose="020B0503020204020204" pitchFamily="34" charset="-122"/>
              </a:rPr>
              <a:t>使用 </a:t>
            </a:r>
            <a:r>
              <a:rPr lang="en-US" altLang="zh-CN" b="0" i="0" dirty="0">
                <a:solidFill>
                  <a:srgbClr val="000000"/>
                </a:solidFill>
                <a:effectLst/>
                <a:latin typeface="微软雅黑" panose="020B0503020204020204" pitchFamily="34" charset="-122"/>
                <a:ea typeface="微软雅黑" panose="020B0503020204020204" pitchFamily="34" charset="-122"/>
              </a:rPr>
              <a:t>IC</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457200">
              <a:lnSpc>
                <a:spcPct val="150000"/>
              </a:lnSpc>
              <a:buFont typeface="Wingdings" panose="05000000000000000000" pitchFamily="2" charset="2"/>
              <a:buChar char="l"/>
            </a:pPr>
            <a:r>
              <a:rPr lang="en-US" altLang="zh-CN" b="0" i="0" dirty="0">
                <a:solidFill>
                  <a:srgbClr val="000000"/>
                </a:solidFill>
                <a:effectLst/>
                <a:latin typeface="微软雅黑" panose="020B0503020204020204" pitchFamily="34" charset="-122"/>
                <a:ea typeface="微软雅黑" panose="020B0503020204020204" pitchFamily="34" charset="-122"/>
              </a:rPr>
              <a:t>TEE </a:t>
            </a:r>
            <a:r>
              <a:rPr lang="zh-CN" altLang="en-US" b="0" i="0" dirty="0">
                <a:solidFill>
                  <a:srgbClr val="000000"/>
                </a:solidFill>
                <a:effectLst/>
                <a:latin typeface="微软雅黑" panose="020B0503020204020204" pitchFamily="34" charset="-122"/>
                <a:ea typeface="微软雅黑" panose="020B0503020204020204" pitchFamily="34" charset="-122"/>
              </a:rPr>
              <a:t>将同一 </a:t>
            </a:r>
            <a:r>
              <a:rPr lang="en-US" altLang="zh-CN" b="0" i="0" dirty="0">
                <a:solidFill>
                  <a:srgbClr val="000000"/>
                </a:solidFill>
                <a:effectLst/>
                <a:latin typeface="微软雅黑" panose="020B0503020204020204" pitchFamily="34" charset="-122"/>
                <a:ea typeface="微软雅黑" panose="020B0503020204020204" pitchFamily="34" charset="-122"/>
              </a:rPr>
              <a:t>AC </a:t>
            </a:r>
            <a:r>
              <a:rPr lang="zh-CN" altLang="en-US" b="0" i="0" dirty="0">
                <a:solidFill>
                  <a:srgbClr val="000000"/>
                </a:solidFill>
                <a:effectLst/>
                <a:latin typeface="微软雅黑" panose="020B0503020204020204" pitchFamily="34" charset="-122"/>
                <a:ea typeface="微软雅黑" panose="020B0503020204020204" pitchFamily="34" charset="-122"/>
              </a:rPr>
              <a:t>重复用于两个不同的用例，或使用 </a:t>
            </a:r>
            <a:r>
              <a:rPr lang="en-US" altLang="zh-CN" b="0" i="0" dirty="0">
                <a:solidFill>
                  <a:srgbClr val="000000"/>
                </a:solidFill>
                <a:effectLst/>
                <a:latin typeface="微软雅黑" panose="020B0503020204020204" pitchFamily="34" charset="-122"/>
                <a:ea typeface="微软雅黑" panose="020B0503020204020204" pitchFamily="34" charset="-122"/>
              </a:rPr>
              <a:t>AC </a:t>
            </a:r>
            <a:r>
              <a:rPr lang="zh-CN" altLang="en-US" b="0" i="0" dirty="0">
                <a:solidFill>
                  <a:srgbClr val="000000"/>
                </a:solidFill>
                <a:effectLst/>
                <a:latin typeface="微软雅黑" panose="020B0503020204020204" pitchFamily="34" charset="-122"/>
                <a:ea typeface="微软雅黑" panose="020B0503020204020204" pitchFamily="34" charset="-122"/>
              </a:rPr>
              <a:t>时泄露非匿名元数据</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457200">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能够在整个系统中表达细粒度的不可链接性属性，并额外捕获这些行为和元数据取消对会话数上限的限制也有探索空间。但是这两点都需要在形式化方法开发方面取得进一步进展。</a:t>
            </a:r>
            <a:endParaRPr lang="zh-CN" altLang="en-US" dirty="0"/>
          </a:p>
        </p:txBody>
      </p:sp>
    </p:spTree>
    <p:extLst>
      <p:ext uri="{BB962C8B-B14F-4D97-AF65-F5344CB8AC3E}">
        <p14:creationId xmlns:p14="http://schemas.microsoft.com/office/powerpoint/2010/main" val="4403623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338B4-0EC5-E5A5-BDD5-2DF585FBFD2F}"/>
            </a:ext>
          </a:extLst>
        </p:cNvPr>
        <p:cNvGrpSpPr/>
        <p:nvPr/>
      </p:nvGrpSpPr>
      <p:grpSpPr>
        <a:xfrm>
          <a:off x="0" y="0"/>
          <a:ext cx="0" cy="0"/>
          <a:chOff x="0" y="0"/>
          <a:chExt cx="0" cy="0"/>
        </a:xfrm>
      </p:grpSpPr>
      <p:sp>
        <p:nvSpPr>
          <p:cNvPr id="16" name="矩形: 圆角 118">
            <a:extLst>
              <a:ext uri="{FF2B5EF4-FFF2-40B4-BE49-F238E27FC236}">
                <a16:creationId xmlns:a16="http://schemas.microsoft.com/office/drawing/2014/main" id="{0041192D-26D6-6ECD-B539-21559E172FA0}"/>
              </a:ext>
            </a:extLst>
          </p:cNvPr>
          <p:cNvSpPr/>
          <p:nvPr/>
        </p:nvSpPr>
        <p:spPr>
          <a:xfrm>
            <a:off x="643467" y="1536922"/>
            <a:ext cx="11049581" cy="4306160"/>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4D7A45F-CFAE-5BCE-119F-DC62056570CE}"/>
              </a:ext>
            </a:extLst>
          </p:cNvPr>
          <p:cNvSpPr/>
          <p:nvPr/>
        </p:nvSpPr>
        <p:spPr>
          <a:xfrm>
            <a:off x="5552843" y="5780028"/>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任意多边形: 形状 108">
            <a:extLst>
              <a:ext uri="{FF2B5EF4-FFF2-40B4-BE49-F238E27FC236}">
                <a16:creationId xmlns:a16="http://schemas.microsoft.com/office/drawing/2014/main" id="{1AC7FC33-96E4-4594-3776-72B795DDDEAB}"/>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F44E356-067B-36FA-22E0-00396F4F904B}"/>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3. </a:t>
            </a:r>
            <a:r>
              <a:rPr lang="zh-CN" altLang="en-US" sz="2800" b="1" dirty="0">
                <a:solidFill>
                  <a:srgbClr val="00468E"/>
                </a:solidFill>
                <a:latin typeface="微软雅黑" panose="020B0503020204020204" pitchFamily="34" charset="-122"/>
                <a:ea typeface="微软雅黑" panose="020B0503020204020204" pitchFamily="34" charset="-122"/>
              </a:rPr>
              <a:t>形式化分析</a:t>
            </a:r>
          </a:p>
        </p:txBody>
      </p:sp>
      <p:pic>
        <p:nvPicPr>
          <p:cNvPr id="12" name="图片 11">
            <a:extLst>
              <a:ext uri="{FF2B5EF4-FFF2-40B4-BE49-F238E27FC236}">
                <a16:creationId xmlns:a16="http://schemas.microsoft.com/office/drawing/2014/main" id="{264B6241-5E08-621B-9FB6-C701DFDB7C11}"/>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2" name="矩形: 圆角 124">
            <a:extLst>
              <a:ext uri="{FF2B5EF4-FFF2-40B4-BE49-F238E27FC236}">
                <a16:creationId xmlns:a16="http://schemas.microsoft.com/office/drawing/2014/main" id="{5D7FF292-AE34-519A-365B-4CAD79963E0E}"/>
              </a:ext>
            </a:extLst>
          </p:cNvPr>
          <p:cNvSpPr/>
          <p:nvPr/>
        </p:nvSpPr>
        <p:spPr>
          <a:xfrm>
            <a:off x="3145789" y="1241424"/>
            <a:ext cx="6617336"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chemeClr val="bg1"/>
                </a:solidFill>
                <a:effectLst/>
                <a:latin typeface="微软雅黑" panose="020B0503020204020204" pitchFamily="34" charset="-122"/>
                <a:ea typeface="微软雅黑" panose="020B0503020204020204" pitchFamily="34" charset="-122"/>
              </a:rPr>
              <a:t>不可链接的</a:t>
            </a:r>
            <a:r>
              <a:rPr lang="en-US" altLang="zh-CN" sz="2800" b="0" i="0" dirty="0">
                <a:solidFill>
                  <a:schemeClr val="bg1"/>
                </a:solidFill>
                <a:effectLst/>
                <a:latin typeface="微软雅黑" panose="020B0503020204020204" pitchFamily="34" charset="-122"/>
                <a:ea typeface="微软雅黑" panose="020B0503020204020204" pitchFamily="34" charset="-122"/>
              </a:rPr>
              <a:t>token</a:t>
            </a:r>
            <a:r>
              <a:rPr lang="zh-CN" altLang="en-US" sz="2800" b="0" i="0" dirty="0">
                <a:solidFill>
                  <a:schemeClr val="bg1"/>
                </a:solidFill>
                <a:effectLst/>
                <a:latin typeface="微软雅黑" panose="020B0503020204020204" pitchFamily="34" charset="-122"/>
                <a:ea typeface="微软雅黑" panose="020B0503020204020204" pitchFamily="34" charset="-122"/>
              </a:rPr>
              <a:t>或证书的泄露下的</a:t>
            </a:r>
            <a:r>
              <a:rPr lang="en-US" altLang="zh-CN" sz="2800" b="0" i="0" dirty="0">
                <a:solidFill>
                  <a:schemeClr val="bg1"/>
                </a:solidFill>
                <a:effectLst/>
                <a:latin typeface="微软雅黑" panose="020B0503020204020204" pitchFamily="34" charset="-122"/>
                <a:ea typeface="微软雅黑" panose="020B0503020204020204" pitchFamily="34" charset="-122"/>
              </a:rPr>
              <a:t>PCS</a:t>
            </a:r>
            <a:endParaRPr lang="zh-CN" altLang="en-US" sz="2800" dirty="0">
              <a:solidFill>
                <a:schemeClr val="bg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5D41CE15-9338-C2B7-5B85-E5F4A2F85C63}"/>
                  </a:ext>
                </a:extLst>
              </p:cNvPr>
              <p:cNvSpPr txBox="1"/>
              <p:nvPr/>
            </p:nvSpPr>
            <p:spPr>
              <a:xfrm>
                <a:off x="1828800" y="2332605"/>
                <a:ext cx="8896350" cy="2541658"/>
              </a:xfrm>
              <a:prstGeom prst="rect">
                <a:avLst/>
              </a:prstGeom>
              <a:noFill/>
            </p:spPr>
            <p:txBody>
              <a:bodyPr wrap="square" rtlCol="0">
                <a:spAutoFit/>
              </a:bodyPr>
              <a:lstStyle/>
              <a:p>
                <a:pPr indent="457200">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这是最有可能的妥协，因为不可链接令牌和证书被频繁使用。在这种情况下，本文对不可链接链的 </a:t>
                </a:r>
                <a:r>
                  <a:rPr lang="en-US" altLang="zh-CN" b="0" i="0" dirty="0">
                    <a:solidFill>
                      <a:srgbClr val="000000"/>
                    </a:solidFill>
                    <a:effectLst/>
                    <a:latin typeface="微软雅黑" panose="020B0503020204020204" pitchFamily="34" charset="-122"/>
                    <a:ea typeface="微软雅黑" panose="020B0503020204020204" pitchFamily="34" charset="-122"/>
                  </a:rPr>
                  <a:t>PCS </a:t>
                </a:r>
                <a:r>
                  <a:rPr lang="zh-CN" altLang="en-US" b="0" i="0" dirty="0">
                    <a:solidFill>
                      <a:srgbClr val="000000"/>
                    </a:solidFill>
                    <a:effectLst/>
                    <a:latin typeface="微软雅黑" panose="020B0503020204020204" pitchFamily="34" charset="-122"/>
                    <a:ea typeface="微软雅黑" panose="020B0503020204020204" pitchFamily="34" charset="-122"/>
                  </a:rPr>
                  <a:t>证明表明，如果诚实用户使用不可链接令牌，攻击者将无法获得任何新证书。此外，当提供商更新证明密钥</a:t>
                </a:r>
                <a14:m>
                  <m:oMath xmlns:m="http://schemas.openxmlformats.org/officeDocument/2006/math">
                    <m:r>
                      <a:rPr lang="en-US" altLang="zh-CN" smtClean="0">
                        <a:latin typeface="Cambria Math" panose="02040503050406030204" pitchFamily="18" charset="0"/>
                      </a:rPr>
                      <m:t>𝑠</m:t>
                    </m:r>
                    <m:sSub>
                      <m:sSubPr>
                        <m:ctrlPr>
                          <a:rPr lang="en-US" altLang="zh-CN" i="1">
                            <a:latin typeface="Cambria Math" panose="02040503050406030204" pitchFamily="18" charset="0"/>
                          </a:rPr>
                        </m:ctrlPr>
                      </m:sSubPr>
                      <m:e>
                        <m:r>
                          <a:rPr lang="en-US" altLang="zh-CN">
                            <a:latin typeface="Cambria Math" panose="02040503050406030204" pitchFamily="18" charset="0"/>
                          </a:rPr>
                          <m:t>𝑘</m:t>
                        </m:r>
                      </m:e>
                      <m:sub>
                        <m:r>
                          <m:rPr>
                            <m:sty m:val="p"/>
                          </m:rPr>
                          <a:rPr lang="en-US" altLang="zh-CN">
                            <a:latin typeface="Cambria Math" panose="02040503050406030204" pitchFamily="18" charset="0"/>
                          </a:rPr>
                          <m:t>A</m:t>
                        </m:r>
                      </m:sub>
                    </m:sSub>
                  </m:oMath>
                </a14:m>
                <a:r>
                  <a:rPr lang="zh-CN" altLang="en-US" b="0" i="0" dirty="0">
                    <a:solidFill>
                      <a:srgbClr val="000000"/>
                    </a:solidFill>
                    <a:effectLst/>
                    <a:latin typeface="微软雅黑" panose="020B0503020204020204" pitchFamily="34" charset="-122"/>
                    <a:ea typeface="微软雅黑" panose="020B0503020204020204" pitchFamily="34" charset="-122"/>
                  </a:rPr>
                  <a:t>时，攻击者获得的证书将过期。如果攻击者首先使用其不可链接令牌的克隆，用户将在尝试使用它时检测到它。然后，用户可以使用可链接令牌更新其证书并向提供商透露其受损的 </a:t>
                </a:r>
                <a:r>
                  <a:rPr lang="en-US" altLang="zh-CN" b="0" i="0" dirty="0">
                    <a:solidFill>
                      <a:srgbClr val="000000"/>
                    </a:solidFill>
                    <a:effectLst/>
                    <a:latin typeface="微软雅黑" panose="020B0503020204020204" pitchFamily="34" charset="-122"/>
                    <a:ea typeface="微软雅黑" panose="020B0503020204020204" pitchFamily="34" charset="-122"/>
                  </a:rPr>
                  <a:t>IC</a:t>
                </a:r>
                <a:r>
                  <a:rPr lang="zh-CN" altLang="en-US" b="0" i="0" dirty="0">
                    <a:solidFill>
                      <a:srgbClr val="000000"/>
                    </a:solidFill>
                    <a:effectLst/>
                    <a:latin typeface="微软雅黑" panose="020B0503020204020204" pitchFamily="34" charset="-122"/>
                    <a:ea typeface="微软雅黑" panose="020B0503020204020204" pitchFamily="34" charset="-122"/>
                  </a:rPr>
                  <a:t>。然后，提供商可以将其发布在弃用证书列表中。</a:t>
                </a:r>
                <a:endParaRPr lang="zh-CN" altLang="en-US" dirty="0"/>
              </a:p>
            </p:txBody>
          </p:sp>
        </mc:Choice>
        <mc:Fallback xmlns="">
          <p:sp>
            <p:nvSpPr>
              <p:cNvPr id="4" name="文本框 3">
                <a:extLst>
                  <a:ext uri="{FF2B5EF4-FFF2-40B4-BE49-F238E27FC236}">
                    <a16:creationId xmlns:a16="http://schemas.microsoft.com/office/drawing/2014/main" id="{5D41CE15-9338-C2B7-5B85-E5F4A2F85C63}"/>
                  </a:ext>
                </a:extLst>
              </p:cNvPr>
              <p:cNvSpPr txBox="1">
                <a:spLocks noRot="1" noChangeAspect="1" noMove="1" noResize="1" noEditPoints="1" noAdjustHandles="1" noChangeArrowheads="1" noChangeShapeType="1" noTextEdit="1"/>
              </p:cNvSpPr>
              <p:nvPr/>
            </p:nvSpPr>
            <p:spPr>
              <a:xfrm>
                <a:off x="1828800" y="2332605"/>
                <a:ext cx="8896350" cy="2541658"/>
              </a:xfrm>
              <a:prstGeom prst="rect">
                <a:avLst/>
              </a:prstGeom>
              <a:blipFill>
                <a:blip r:embed="rId5"/>
                <a:stretch>
                  <a:fillRect l="-548" r="-480" b="-26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954470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5FE0C-5515-D96B-D14A-15E68348F045}"/>
            </a:ext>
          </a:extLst>
        </p:cNvPr>
        <p:cNvGrpSpPr/>
        <p:nvPr/>
      </p:nvGrpSpPr>
      <p:grpSpPr>
        <a:xfrm>
          <a:off x="0" y="0"/>
          <a:ext cx="0" cy="0"/>
          <a:chOff x="0" y="0"/>
          <a:chExt cx="0" cy="0"/>
        </a:xfrm>
      </p:grpSpPr>
      <p:sp>
        <p:nvSpPr>
          <p:cNvPr id="16" name="矩形: 圆角 118">
            <a:extLst>
              <a:ext uri="{FF2B5EF4-FFF2-40B4-BE49-F238E27FC236}">
                <a16:creationId xmlns:a16="http://schemas.microsoft.com/office/drawing/2014/main" id="{973F6C09-B01B-D6FA-0C9A-21F1AC7E21FB}"/>
              </a:ext>
            </a:extLst>
          </p:cNvPr>
          <p:cNvSpPr/>
          <p:nvPr/>
        </p:nvSpPr>
        <p:spPr>
          <a:xfrm>
            <a:off x="643467" y="1536922"/>
            <a:ext cx="11049581" cy="4306160"/>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736F8D2E-0C8E-C6DD-3621-2BEA7890CE37}"/>
              </a:ext>
            </a:extLst>
          </p:cNvPr>
          <p:cNvSpPr/>
          <p:nvPr/>
        </p:nvSpPr>
        <p:spPr>
          <a:xfrm>
            <a:off x="5552843" y="5780028"/>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任意多边形: 形状 108">
            <a:extLst>
              <a:ext uri="{FF2B5EF4-FFF2-40B4-BE49-F238E27FC236}">
                <a16:creationId xmlns:a16="http://schemas.microsoft.com/office/drawing/2014/main" id="{D3FBDF07-E779-1200-8E36-227D7D8A0B28}"/>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50FFCCB-2E1D-B6D5-6005-CFBE1EA67018}"/>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3. </a:t>
            </a:r>
            <a:r>
              <a:rPr lang="zh-CN" altLang="en-US" sz="2800" b="1" dirty="0">
                <a:solidFill>
                  <a:srgbClr val="00468E"/>
                </a:solidFill>
                <a:latin typeface="微软雅黑" panose="020B0503020204020204" pitchFamily="34" charset="-122"/>
                <a:ea typeface="微软雅黑" panose="020B0503020204020204" pitchFamily="34" charset="-122"/>
              </a:rPr>
              <a:t>形式化分析</a:t>
            </a:r>
          </a:p>
        </p:txBody>
      </p:sp>
      <p:pic>
        <p:nvPicPr>
          <p:cNvPr id="12" name="图片 11">
            <a:extLst>
              <a:ext uri="{FF2B5EF4-FFF2-40B4-BE49-F238E27FC236}">
                <a16:creationId xmlns:a16="http://schemas.microsoft.com/office/drawing/2014/main" id="{03642553-706B-F8C5-1244-E53D6BA48382}"/>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2" name="矩形: 圆角 124">
            <a:extLst>
              <a:ext uri="{FF2B5EF4-FFF2-40B4-BE49-F238E27FC236}">
                <a16:creationId xmlns:a16="http://schemas.microsoft.com/office/drawing/2014/main" id="{73AE4156-6E78-51F0-2B9E-9CF0CE04859D}"/>
              </a:ext>
            </a:extLst>
          </p:cNvPr>
          <p:cNvSpPr/>
          <p:nvPr/>
        </p:nvSpPr>
        <p:spPr>
          <a:xfrm>
            <a:off x="3145789" y="1241424"/>
            <a:ext cx="6493511"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chemeClr val="bg1"/>
                </a:solidFill>
                <a:effectLst/>
                <a:latin typeface="微软雅黑" panose="020B0503020204020204" pitchFamily="34" charset="-122"/>
                <a:ea typeface="微软雅黑" panose="020B0503020204020204" pitchFamily="34" charset="-122"/>
              </a:rPr>
              <a:t>可链接的</a:t>
            </a:r>
            <a:r>
              <a:rPr lang="en-US" altLang="zh-CN" sz="2800" b="0" i="0" dirty="0">
                <a:solidFill>
                  <a:schemeClr val="bg1"/>
                </a:solidFill>
                <a:effectLst/>
                <a:latin typeface="微软雅黑" panose="020B0503020204020204" pitchFamily="34" charset="-122"/>
                <a:ea typeface="微软雅黑" panose="020B0503020204020204" pitchFamily="34" charset="-122"/>
              </a:rPr>
              <a:t>token</a:t>
            </a:r>
            <a:r>
              <a:rPr lang="zh-CN" altLang="en-US" sz="2800" b="0" i="0" dirty="0">
                <a:solidFill>
                  <a:schemeClr val="bg1"/>
                </a:solidFill>
                <a:effectLst/>
                <a:latin typeface="微软雅黑" panose="020B0503020204020204" pitchFamily="34" charset="-122"/>
                <a:ea typeface="微软雅黑" panose="020B0503020204020204" pitchFamily="34" charset="-122"/>
              </a:rPr>
              <a:t>或证书的泄露下的</a:t>
            </a:r>
            <a:r>
              <a:rPr lang="en-US" altLang="zh-CN" sz="2800" b="0" i="0" dirty="0">
                <a:solidFill>
                  <a:schemeClr val="bg1"/>
                </a:solidFill>
                <a:effectLst/>
                <a:latin typeface="微软雅黑" panose="020B0503020204020204" pitchFamily="34" charset="-122"/>
                <a:ea typeface="微软雅黑" panose="020B0503020204020204" pitchFamily="34" charset="-122"/>
              </a:rPr>
              <a:t>PCS</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3669D787-B544-24A1-6F30-D4C626A45F63}"/>
              </a:ext>
            </a:extLst>
          </p:cNvPr>
          <p:cNvSpPr txBox="1"/>
          <p:nvPr/>
        </p:nvSpPr>
        <p:spPr>
          <a:xfrm>
            <a:off x="1828800" y="2202568"/>
            <a:ext cx="8896350" cy="3372655"/>
          </a:xfrm>
          <a:prstGeom prst="rect">
            <a:avLst/>
          </a:prstGeom>
          <a:noFill/>
        </p:spPr>
        <p:txBody>
          <a:bodyPr wrap="square" rtlCol="0">
            <a:spAutoFit/>
          </a:bodyPr>
          <a:lstStyle/>
          <a:p>
            <a:pPr indent="457200">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这是一种更深层次的破坏，因为可链接令牌仅用于重置不可链接链。在这种情况下，本文对可链接令牌链的 </a:t>
            </a:r>
            <a:r>
              <a:rPr lang="en-US" altLang="zh-CN" b="0" i="0" dirty="0">
                <a:solidFill>
                  <a:srgbClr val="000000"/>
                </a:solidFill>
                <a:effectLst/>
                <a:latin typeface="微软雅黑" panose="020B0503020204020204" pitchFamily="34" charset="-122"/>
                <a:ea typeface="微软雅黑" panose="020B0503020204020204" pitchFamily="34" charset="-122"/>
              </a:rPr>
              <a:t>PCS </a:t>
            </a:r>
            <a:r>
              <a:rPr lang="zh-CN" altLang="en-US" b="0" i="0" dirty="0">
                <a:solidFill>
                  <a:srgbClr val="000000"/>
                </a:solidFill>
                <a:effectLst/>
                <a:latin typeface="微软雅黑" panose="020B0503020204020204" pitchFamily="34" charset="-122"/>
                <a:ea typeface="微软雅黑" panose="020B0503020204020204" pitchFamily="34" charset="-122"/>
              </a:rPr>
              <a:t>证明表明，如果用户使用可链接令牌，就会将攻击者锁定在可链接链之外。只要提供者的密钥没有更新，攻击者仍然可以运行不可链接证书供应。</a:t>
            </a:r>
            <a:endParaRPr lang="en-US" altLang="zh-CN" b="0" i="0" dirty="0">
              <a:solidFill>
                <a:srgbClr val="000000"/>
              </a:solidFill>
              <a:effectLst/>
              <a:latin typeface="微软雅黑" panose="020B0503020204020204" pitchFamily="34" charset="-122"/>
              <a:ea typeface="微软雅黑" panose="020B0503020204020204" pitchFamily="34" charset="-122"/>
            </a:endParaRPr>
          </a:p>
          <a:p>
            <a:pPr indent="457200">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但是，本文对 </a:t>
            </a:r>
            <a:r>
              <a:rPr lang="en-US" altLang="zh-CN" b="0" i="0" dirty="0">
                <a:solidFill>
                  <a:srgbClr val="000000"/>
                </a:solidFill>
                <a:effectLst/>
                <a:latin typeface="微软雅黑" panose="020B0503020204020204" pitchFamily="34" charset="-122"/>
                <a:ea typeface="微软雅黑" panose="020B0503020204020204" pitchFamily="34" charset="-122"/>
              </a:rPr>
              <a:t>AC </a:t>
            </a:r>
            <a:r>
              <a:rPr lang="zh-CN" altLang="en-US" b="0" i="0" dirty="0">
                <a:solidFill>
                  <a:srgbClr val="000000"/>
                </a:solidFill>
                <a:effectLst/>
                <a:latin typeface="微软雅黑" panose="020B0503020204020204" pitchFamily="34" charset="-122"/>
                <a:ea typeface="微软雅黑" panose="020B0503020204020204" pitchFamily="34" charset="-122"/>
              </a:rPr>
              <a:t>配置的分析表明，一旦提供者的密钥过期，攻击者要想继续获得有效证书，唯一的办法就是运行可链接更新。如果攻击者这样做，就会锁定用户并被检测到。在这种情况下，用户会向提供商发送泄露报告，而提供商则会废除与该用户 </a:t>
            </a:r>
            <a:r>
              <a:rPr lang="en-US" altLang="zh-CN" b="0" i="0" dirty="0">
                <a:solidFill>
                  <a:srgbClr val="000000"/>
                </a:solidFill>
                <a:effectLst/>
                <a:latin typeface="微软雅黑" panose="020B0503020204020204" pitchFamily="34" charset="-122"/>
                <a:ea typeface="微软雅黑" panose="020B0503020204020204" pitchFamily="34" charset="-122"/>
              </a:rPr>
              <a:t>TEE </a:t>
            </a:r>
            <a:r>
              <a:rPr lang="zh-CN" altLang="en-US" b="0" i="0" dirty="0">
                <a:solidFill>
                  <a:srgbClr val="000000"/>
                </a:solidFill>
                <a:effectLst/>
                <a:latin typeface="微软雅黑" panose="020B0503020204020204" pitchFamily="34" charset="-122"/>
                <a:ea typeface="微软雅黑" panose="020B0503020204020204" pitchFamily="34" charset="-122"/>
              </a:rPr>
              <a:t>相对应的任何可链接令牌。然后，提供商可以使用安全的 </a:t>
            </a:r>
            <a:r>
              <a:rPr lang="en-US" altLang="zh-CN" b="0" i="0" dirty="0">
                <a:solidFill>
                  <a:srgbClr val="000000"/>
                </a:solidFill>
                <a:effectLst/>
                <a:latin typeface="微软雅黑" panose="020B0503020204020204" pitchFamily="34" charset="-122"/>
                <a:ea typeface="微软雅黑" panose="020B0503020204020204" pitchFamily="34" charset="-122"/>
              </a:rPr>
              <a:t>Out-of-Bound </a:t>
            </a:r>
            <a:r>
              <a:rPr lang="zh-CN" altLang="en-US" b="0" i="0" dirty="0">
                <a:solidFill>
                  <a:srgbClr val="000000"/>
                </a:solidFill>
                <a:effectLst/>
                <a:latin typeface="微软雅黑" panose="020B0503020204020204" pitchFamily="34" charset="-122"/>
                <a:ea typeface="微软雅黑" panose="020B0503020204020204" pitchFamily="34" charset="-122"/>
              </a:rPr>
              <a:t>通道向 </a:t>
            </a:r>
            <a:r>
              <a:rPr lang="en-US" altLang="zh-CN" b="0" i="0" dirty="0">
                <a:solidFill>
                  <a:srgbClr val="000000"/>
                </a:solidFill>
                <a:effectLst/>
                <a:latin typeface="微软雅黑" panose="020B0503020204020204" pitchFamily="34" charset="-122"/>
                <a:ea typeface="微软雅黑" panose="020B0503020204020204" pitchFamily="34" charset="-122"/>
              </a:rPr>
              <a:t>TEE </a:t>
            </a:r>
            <a:r>
              <a:rPr lang="zh-CN" altLang="en-US" b="0" i="0" dirty="0">
                <a:solidFill>
                  <a:srgbClr val="000000"/>
                </a:solidFill>
                <a:effectLst/>
                <a:latin typeface="微软雅黑" panose="020B0503020204020204" pitchFamily="34" charset="-122"/>
                <a:ea typeface="微软雅黑" panose="020B0503020204020204" pitchFamily="34" charset="-122"/>
              </a:rPr>
              <a:t>提供一个新的可链接令牌。</a:t>
            </a:r>
            <a:endParaRPr lang="zh-CN" altLang="en-US" dirty="0"/>
          </a:p>
        </p:txBody>
      </p:sp>
    </p:spTree>
    <p:extLst>
      <p:ext uri="{BB962C8B-B14F-4D97-AF65-F5344CB8AC3E}">
        <p14:creationId xmlns:p14="http://schemas.microsoft.com/office/powerpoint/2010/main" val="34109984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0A022-E1D9-71F8-CEFC-5595B91F6FD1}"/>
            </a:ext>
          </a:extLst>
        </p:cNvPr>
        <p:cNvGrpSpPr/>
        <p:nvPr/>
      </p:nvGrpSpPr>
      <p:grpSpPr>
        <a:xfrm>
          <a:off x="0" y="0"/>
          <a:ext cx="0" cy="0"/>
          <a:chOff x="0" y="0"/>
          <a:chExt cx="0" cy="0"/>
        </a:xfrm>
      </p:grpSpPr>
      <p:sp>
        <p:nvSpPr>
          <p:cNvPr id="16" name="矩形: 圆角 118">
            <a:extLst>
              <a:ext uri="{FF2B5EF4-FFF2-40B4-BE49-F238E27FC236}">
                <a16:creationId xmlns:a16="http://schemas.microsoft.com/office/drawing/2014/main" id="{C25A09D4-C2E6-8948-C117-090A76C5FDB4}"/>
              </a:ext>
            </a:extLst>
          </p:cNvPr>
          <p:cNvSpPr/>
          <p:nvPr/>
        </p:nvSpPr>
        <p:spPr>
          <a:xfrm>
            <a:off x="643467" y="1536922"/>
            <a:ext cx="11049581" cy="4306160"/>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29C4E11-265C-6757-3934-46FC9CC074BC}"/>
              </a:ext>
            </a:extLst>
          </p:cNvPr>
          <p:cNvSpPr/>
          <p:nvPr/>
        </p:nvSpPr>
        <p:spPr>
          <a:xfrm>
            <a:off x="5552843" y="5780028"/>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任意多边形: 形状 108">
            <a:extLst>
              <a:ext uri="{FF2B5EF4-FFF2-40B4-BE49-F238E27FC236}">
                <a16:creationId xmlns:a16="http://schemas.microsoft.com/office/drawing/2014/main" id="{A12B8D24-EA40-F7A8-9E7E-8D92F01BDECC}"/>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4F478AB5-C32F-4546-A55E-45FBEEADADBE}"/>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3. </a:t>
            </a:r>
            <a:r>
              <a:rPr lang="zh-CN" altLang="en-US" sz="2800" b="1" dirty="0">
                <a:solidFill>
                  <a:srgbClr val="00468E"/>
                </a:solidFill>
                <a:latin typeface="微软雅黑" panose="020B0503020204020204" pitchFamily="34" charset="-122"/>
                <a:ea typeface="微软雅黑" panose="020B0503020204020204" pitchFamily="34" charset="-122"/>
              </a:rPr>
              <a:t>形式化分析</a:t>
            </a:r>
          </a:p>
        </p:txBody>
      </p:sp>
      <p:pic>
        <p:nvPicPr>
          <p:cNvPr id="12" name="图片 11">
            <a:extLst>
              <a:ext uri="{FF2B5EF4-FFF2-40B4-BE49-F238E27FC236}">
                <a16:creationId xmlns:a16="http://schemas.microsoft.com/office/drawing/2014/main" id="{6AED0F70-F5C1-F241-D369-B7E0CDF2DAC8}"/>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2" name="矩形: 圆角 124">
            <a:extLst>
              <a:ext uri="{FF2B5EF4-FFF2-40B4-BE49-F238E27FC236}">
                <a16:creationId xmlns:a16="http://schemas.microsoft.com/office/drawing/2014/main" id="{D7543CB7-7467-0DBC-8635-D7AE1C726FA2}"/>
              </a:ext>
            </a:extLst>
          </p:cNvPr>
          <p:cNvSpPr/>
          <p:nvPr/>
        </p:nvSpPr>
        <p:spPr>
          <a:xfrm>
            <a:off x="3145789" y="1241424"/>
            <a:ext cx="6493511"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0" i="0" dirty="0">
                <a:solidFill>
                  <a:schemeClr val="bg1"/>
                </a:solidFill>
                <a:effectLst/>
                <a:latin typeface="微软雅黑" panose="020B0503020204020204" pitchFamily="34" charset="-122"/>
                <a:ea typeface="微软雅黑" panose="020B0503020204020204" pitchFamily="34" charset="-122"/>
              </a:rPr>
              <a:t>可链接的</a:t>
            </a:r>
            <a:r>
              <a:rPr lang="en-US" altLang="zh-CN" sz="2800" b="0" i="0" dirty="0">
                <a:solidFill>
                  <a:schemeClr val="bg1"/>
                </a:solidFill>
                <a:effectLst/>
                <a:latin typeface="微软雅黑" panose="020B0503020204020204" pitchFamily="34" charset="-122"/>
                <a:ea typeface="微软雅黑" panose="020B0503020204020204" pitchFamily="34" charset="-122"/>
              </a:rPr>
              <a:t>token</a:t>
            </a:r>
            <a:r>
              <a:rPr lang="zh-CN" altLang="en-US" sz="2800" b="0" i="0" dirty="0">
                <a:solidFill>
                  <a:schemeClr val="bg1"/>
                </a:solidFill>
                <a:effectLst/>
                <a:latin typeface="微软雅黑" panose="020B0503020204020204" pitchFamily="34" charset="-122"/>
                <a:ea typeface="微软雅黑" panose="020B0503020204020204" pitchFamily="34" charset="-122"/>
              </a:rPr>
              <a:t>或证书的泄露下的</a:t>
            </a:r>
            <a:r>
              <a:rPr lang="en-US" altLang="zh-CN" sz="2800" b="0" i="0" dirty="0">
                <a:solidFill>
                  <a:schemeClr val="bg1"/>
                </a:solidFill>
                <a:effectLst/>
                <a:latin typeface="微软雅黑" panose="020B0503020204020204" pitchFamily="34" charset="-122"/>
                <a:ea typeface="微软雅黑" panose="020B0503020204020204" pitchFamily="34" charset="-122"/>
              </a:rPr>
              <a:t>PCS</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5FE549A-0EFD-C259-76A6-BC5013666F06}"/>
              </a:ext>
            </a:extLst>
          </p:cNvPr>
          <p:cNvSpPr txBox="1"/>
          <p:nvPr/>
        </p:nvSpPr>
        <p:spPr>
          <a:xfrm>
            <a:off x="1352550" y="4302363"/>
            <a:ext cx="9782175" cy="1295163"/>
          </a:xfrm>
          <a:prstGeom prst="rect">
            <a:avLst/>
          </a:prstGeom>
          <a:noFill/>
        </p:spPr>
        <p:txBody>
          <a:bodyPr wrap="square" rtlCol="0">
            <a:spAutoFit/>
          </a:bodyPr>
          <a:lstStyle/>
          <a:p>
            <a:pPr indent="457200">
              <a:lnSpc>
                <a:spcPct val="150000"/>
              </a:lnSpc>
            </a:pPr>
            <a:r>
              <a:rPr lang="zh-CN" altLang="en-US" b="0" i="0" dirty="0">
                <a:solidFill>
                  <a:srgbClr val="000000"/>
                </a:solidFill>
                <a:effectLst/>
                <a:latin typeface="微软雅黑" panose="020B0503020204020204" pitchFamily="34" charset="-122"/>
                <a:ea typeface="微软雅黑" panose="020B0503020204020204" pitchFamily="34" charset="-122"/>
              </a:rPr>
              <a:t>对于每个 </a:t>
            </a:r>
            <a:r>
              <a:rPr lang="en-US" altLang="zh-CN" b="0" i="0" dirty="0">
                <a:solidFill>
                  <a:srgbClr val="000000"/>
                </a:solidFill>
                <a:effectLst/>
                <a:latin typeface="微软雅黑" panose="020B0503020204020204" pitchFamily="34" charset="-122"/>
                <a:ea typeface="微软雅黑" panose="020B0503020204020204" pitchFamily="34" charset="-122"/>
              </a:rPr>
              <a:t>TEE </a:t>
            </a:r>
            <a:r>
              <a:rPr lang="zh-CN" altLang="en-US" b="0" i="0" dirty="0">
                <a:solidFill>
                  <a:srgbClr val="000000"/>
                </a:solidFill>
                <a:effectLst/>
                <a:latin typeface="微软雅黑" panose="020B0503020204020204" pitchFamily="34" charset="-122"/>
                <a:ea typeface="微软雅黑" panose="020B0503020204020204" pitchFamily="34" charset="-122"/>
              </a:rPr>
              <a:t>的数量 </a:t>
            </a:r>
            <a:r>
              <a:rPr lang="en-US" altLang="zh-CN" b="0" i="0" dirty="0">
                <a:solidFill>
                  <a:srgbClr val="000000"/>
                </a:solidFill>
                <a:effectLst/>
                <a:latin typeface="微软雅黑" panose="020B0503020204020204" pitchFamily="34" charset="-122"/>
                <a:ea typeface="微软雅黑" panose="020B0503020204020204" pitchFamily="34" charset="-122"/>
              </a:rPr>
              <a:t>n</a:t>
            </a:r>
            <a:r>
              <a:rPr lang="zh-CN" altLang="en-US" b="0" i="0" dirty="0">
                <a:solidFill>
                  <a:srgbClr val="000000"/>
                </a:solidFill>
                <a:effectLst/>
                <a:latin typeface="微软雅黑" panose="020B0503020204020204" pitchFamily="34" charset="-122"/>
                <a:ea typeface="微软雅黑" panose="020B0503020204020204" pitchFamily="34" charset="-122"/>
              </a:rPr>
              <a:t>，数据库中废弃的未链接令牌的数量被设为 </a:t>
            </a:r>
            <a:r>
              <a:rPr lang="en-US" altLang="zh-CN" b="0" i="0" dirty="0">
                <a:solidFill>
                  <a:srgbClr val="000000"/>
                </a:solidFill>
                <a:effectLst/>
                <a:latin typeface="微软雅黑" panose="020B0503020204020204" pitchFamily="34" charset="-122"/>
                <a:ea typeface="微软雅黑" panose="020B0503020204020204" pitchFamily="34" charset="-122"/>
              </a:rPr>
              <a:t>20n</a:t>
            </a:r>
            <a:r>
              <a:rPr lang="zh-CN" altLang="en-US" b="0" i="0" dirty="0">
                <a:solidFill>
                  <a:srgbClr val="000000"/>
                </a:solidFill>
                <a:effectLst/>
                <a:latin typeface="微软雅黑" panose="020B0503020204020204" pitchFamily="34" charset="-122"/>
                <a:ea typeface="微软雅黑" panose="020B0503020204020204" pitchFamily="34" charset="-122"/>
              </a:rPr>
              <a:t>，</a:t>
            </a:r>
            <a:r>
              <a:rPr lang="en-US" altLang="zh-CN" b="0" i="0" dirty="0">
                <a:solidFill>
                  <a:srgbClr val="000000"/>
                </a:solidFill>
                <a:effectLst/>
                <a:latin typeface="微软雅黑" panose="020B0503020204020204" pitchFamily="34" charset="-122"/>
                <a:ea typeface="微软雅黑" panose="020B0503020204020204" pitchFamily="34" charset="-122"/>
              </a:rPr>
              <a:t>Token Buckets</a:t>
            </a:r>
            <a:r>
              <a:rPr lang="zh-CN" altLang="en-US" b="0" i="0" dirty="0">
                <a:solidFill>
                  <a:srgbClr val="000000"/>
                </a:solidFill>
                <a:effectLst/>
                <a:latin typeface="微软雅黑" panose="020B0503020204020204" pitchFamily="34" charset="-122"/>
                <a:ea typeface="微软雅黑" panose="020B0503020204020204" pitchFamily="34" charset="-122"/>
              </a:rPr>
              <a:t>的数量也相应调整。数据库大小是所有数据库和桶所需的总和。运行时间是 </a:t>
            </a:r>
            <a:r>
              <a:rPr lang="en-US" altLang="zh-CN" b="0" i="0" dirty="0">
                <a:solidFill>
                  <a:srgbClr val="000000"/>
                </a:solidFill>
                <a:effectLst/>
                <a:latin typeface="微软雅黑" panose="020B0503020204020204" pitchFamily="34" charset="-122"/>
                <a:ea typeface="微软雅黑" panose="020B0503020204020204" pitchFamily="34" charset="-122"/>
              </a:rPr>
              <a:t>1000 </a:t>
            </a:r>
            <a:r>
              <a:rPr lang="zh-CN" altLang="en-US" b="0" i="0" dirty="0">
                <a:solidFill>
                  <a:srgbClr val="000000"/>
                </a:solidFill>
                <a:effectLst/>
                <a:latin typeface="微软雅黑" panose="020B0503020204020204" pitchFamily="34" charset="-122"/>
                <a:ea typeface="微软雅黑" panose="020B0503020204020204" pitchFamily="34" charset="-122"/>
              </a:rPr>
              <a:t>次重复的平均值。为便于提供者使用，本文分别提供了加密操作和数据库操作的测量结果。</a:t>
            </a:r>
            <a:endParaRPr lang="zh-CN" altLang="en-US" dirty="0"/>
          </a:p>
        </p:txBody>
      </p:sp>
      <p:pic>
        <p:nvPicPr>
          <p:cNvPr id="10" name="图片 9">
            <a:extLst>
              <a:ext uri="{FF2B5EF4-FFF2-40B4-BE49-F238E27FC236}">
                <a16:creationId xmlns:a16="http://schemas.microsoft.com/office/drawing/2014/main" id="{62197799-5160-4AB7-B0F5-4341EA2F40E6}"/>
              </a:ext>
            </a:extLst>
          </p:cNvPr>
          <p:cNvPicPr>
            <a:picLocks noChangeAspect="1"/>
          </p:cNvPicPr>
          <p:nvPr/>
        </p:nvPicPr>
        <p:blipFill>
          <a:blip r:embed="rId5"/>
          <a:stretch>
            <a:fillRect/>
          </a:stretch>
        </p:blipFill>
        <p:spPr>
          <a:xfrm>
            <a:off x="972660" y="2309845"/>
            <a:ext cx="10720388" cy="1892374"/>
          </a:xfrm>
          <a:prstGeom prst="rect">
            <a:avLst/>
          </a:prstGeom>
        </p:spPr>
      </p:pic>
    </p:spTree>
    <p:extLst>
      <p:ext uri="{BB962C8B-B14F-4D97-AF65-F5344CB8AC3E}">
        <p14:creationId xmlns:p14="http://schemas.microsoft.com/office/powerpoint/2010/main" val="2512739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4C1B4-FA86-A1FE-BE81-15AA4B29F1F2}"/>
            </a:ext>
          </a:extLst>
        </p:cNvPr>
        <p:cNvGrpSpPr/>
        <p:nvPr/>
      </p:nvGrpSpPr>
      <p:grpSpPr>
        <a:xfrm>
          <a:off x="0" y="0"/>
          <a:ext cx="0" cy="0"/>
          <a:chOff x="0" y="0"/>
          <a:chExt cx="0" cy="0"/>
        </a:xfrm>
      </p:grpSpPr>
      <p:sp>
        <p:nvSpPr>
          <p:cNvPr id="3" name="矩形: 圆角 2">
            <a:extLst>
              <a:ext uri="{FF2B5EF4-FFF2-40B4-BE49-F238E27FC236}">
                <a16:creationId xmlns:a16="http://schemas.microsoft.com/office/drawing/2014/main" id="{722B22D5-9490-A558-58AE-0CF79D5F5A81}"/>
              </a:ext>
            </a:extLst>
          </p:cNvPr>
          <p:cNvSpPr/>
          <p:nvPr/>
        </p:nvSpPr>
        <p:spPr>
          <a:xfrm>
            <a:off x="-5" y="1702983"/>
            <a:ext cx="12192000" cy="3198437"/>
          </a:xfrm>
          <a:prstGeom prst="roundRect">
            <a:avLst>
              <a:gd name="adj" fmla="val 0"/>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pic>
        <p:nvPicPr>
          <p:cNvPr id="19" name="图片 18">
            <a:extLst>
              <a:ext uri="{FF2B5EF4-FFF2-40B4-BE49-F238E27FC236}">
                <a16:creationId xmlns:a16="http://schemas.microsoft.com/office/drawing/2014/main" id="{89A0A48F-BD80-A213-9551-7E3AABFD94FD}"/>
              </a:ext>
            </a:extLst>
          </p:cNvPr>
          <p:cNvPicPr>
            <a:picLocks noChangeAspect="1"/>
          </p:cNvPicPr>
          <p:nvPr>
            <p:custDataLst>
              <p:tags r:id="rId1"/>
            </p:custDataLst>
          </p:nvPr>
        </p:nvPicPr>
        <p:blipFill>
          <a:blip r:embed="rId5" cstate="print">
            <a:alphaModFix amt="60000"/>
            <a:extLst>
              <a:ext uri="{28A0092B-C50C-407E-A947-70E740481C1C}">
                <a14:useLocalDpi xmlns:a14="http://schemas.microsoft.com/office/drawing/2010/main" val="0"/>
              </a:ext>
            </a:extLst>
          </a:blip>
          <a:stretch>
            <a:fillRect/>
          </a:stretch>
        </p:blipFill>
        <p:spPr>
          <a:xfrm>
            <a:off x="-212" y="1703282"/>
            <a:ext cx="12182687" cy="3197860"/>
          </a:xfrm>
          <a:prstGeom prst="rect">
            <a:avLst/>
          </a:prstGeom>
        </p:spPr>
      </p:pic>
      <p:sp>
        <p:nvSpPr>
          <p:cNvPr id="14" name="矩形 13">
            <a:extLst>
              <a:ext uri="{FF2B5EF4-FFF2-40B4-BE49-F238E27FC236}">
                <a16:creationId xmlns:a16="http://schemas.microsoft.com/office/drawing/2014/main" id="{34BB3077-6A7C-285C-12D5-0B4D7802B604}"/>
              </a:ext>
            </a:extLst>
          </p:cNvPr>
          <p:cNvSpPr/>
          <p:nvPr/>
        </p:nvSpPr>
        <p:spPr>
          <a:xfrm>
            <a:off x="426715" y="426720"/>
            <a:ext cx="11338560" cy="60045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sp>
        <p:nvSpPr>
          <p:cNvPr id="16" name="文本框 15">
            <a:extLst>
              <a:ext uri="{FF2B5EF4-FFF2-40B4-BE49-F238E27FC236}">
                <a16:creationId xmlns:a16="http://schemas.microsoft.com/office/drawing/2014/main" id="{45F1FFCA-F1E9-D26B-AC07-0EE6EF165A61}"/>
              </a:ext>
            </a:extLst>
          </p:cNvPr>
          <p:cNvSpPr txBox="1"/>
          <p:nvPr/>
        </p:nvSpPr>
        <p:spPr>
          <a:xfrm>
            <a:off x="2353895" y="3317133"/>
            <a:ext cx="7442883" cy="1076325"/>
          </a:xfrm>
          <a:prstGeom prst="rect">
            <a:avLst/>
          </a:prstGeom>
          <a:noFill/>
        </p:spPr>
        <p:txBody>
          <a:bodyPr wrap="square">
            <a:spAutoFit/>
          </a:bodyPr>
          <a:lstStyle>
            <a:defPPr>
              <a:defRPr lang="zh-CN"/>
            </a:defPPr>
            <a:lvl1pPr lvl="0" algn="ctr">
              <a:defRPr sz="10000">
                <a:solidFill>
                  <a:srgbClr val="D3AA8F"/>
                </a:solidFill>
                <a:latin typeface="三极榜书简体" panose="00000500000000000000" pitchFamily="2" charset="-122"/>
                <a:ea typeface="三极榜书简体" panose="00000500000000000000" pitchFamily="2" charset="-122"/>
                <a:cs typeface="+mn-ea"/>
              </a:defRPr>
            </a:lvl1pPr>
          </a:lstStyle>
          <a:p>
            <a:r>
              <a:rPr lang="zh-CN" altLang="en-US" sz="6400" b="1" dirty="0">
                <a:solidFill>
                  <a:schemeClr val="bg1"/>
                </a:solidFill>
                <a:latin typeface="Arial" panose="020B0604020202020204"/>
                <a:ea typeface="微软雅黑" panose="020B0503020204020204" pitchFamily="34" charset="-122"/>
                <a:sym typeface="Arial" panose="020B0604020202020204"/>
              </a:rPr>
              <a:t>论文总结</a:t>
            </a:r>
          </a:p>
        </p:txBody>
      </p:sp>
      <p:sp>
        <p:nvSpPr>
          <p:cNvPr id="18" name="矩形 17">
            <a:extLst>
              <a:ext uri="{FF2B5EF4-FFF2-40B4-BE49-F238E27FC236}">
                <a16:creationId xmlns:a16="http://schemas.microsoft.com/office/drawing/2014/main" id="{6F918DEF-A915-9B18-86BD-D067827FAB0E}"/>
              </a:ext>
            </a:extLst>
          </p:cNvPr>
          <p:cNvSpPr/>
          <p:nvPr/>
        </p:nvSpPr>
        <p:spPr>
          <a:xfrm>
            <a:off x="4279159" y="2643465"/>
            <a:ext cx="3633681" cy="583565"/>
          </a:xfrm>
          <a:prstGeom prst="rect">
            <a:avLst/>
          </a:prstGeom>
          <a:noFill/>
          <a:effectLst>
            <a:outerShdw blurRad="190500" sx="102000" sy="102000" algn="ctr" rotWithShape="0">
              <a:schemeClr val="bg1">
                <a:lumMod val="75000"/>
                <a:alpha val="40000"/>
              </a:schemeClr>
            </a:outerShdw>
          </a:effectLst>
        </p:spPr>
        <p:txBody>
          <a:bodyPr wrap="square" anchor="ctr">
            <a:spAutoFit/>
          </a:bodyPr>
          <a:lstStyle/>
          <a:p>
            <a:pPr lvl="0" algn="ctr">
              <a:defRPr/>
            </a:pPr>
            <a:r>
              <a:rPr lang="zh-CN" altLang="en-US" sz="3200" noProof="0" dirty="0">
                <a:solidFill>
                  <a:schemeClr val="bg1"/>
                </a:solidFill>
                <a:latin typeface="Arial" panose="020B0604020202020204"/>
                <a:ea typeface="微软雅黑" panose="020B0503020204020204" pitchFamily="34" charset="-122"/>
                <a:cs typeface="+mn-ea"/>
                <a:sym typeface="Arial" panose="020B0604020202020204"/>
              </a:rPr>
              <a:t>第四部分</a:t>
            </a:r>
            <a:endParaRPr kumimoji="0" lang="zh-CN" altLang="en-US" sz="320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ea"/>
              <a:sym typeface="Arial" panose="020B0604020202020204"/>
            </a:endParaRPr>
          </a:p>
        </p:txBody>
      </p:sp>
      <p:grpSp>
        <p:nvGrpSpPr>
          <p:cNvPr id="4" name="组合 3">
            <a:extLst>
              <a:ext uri="{FF2B5EF4-FFF2-40B4-BE49-F238E27FC236}">
                <a16:creationId xmlns:a16="http://schemas.microsoft.com/office/drawing/2014/main" id="{65217696-54D0-8B49-B01C-640C978FB521}"/>
              </a:ext>
            </a:extLst>
          </p:cNvPr>
          <p:cNvGrpSpPr/>
          <p:nvPr/>
        </p:nvGrpSpPr>
        <p:grpSpPr>
          <a:xfrm>
            <a:off x="5466551" y="1074875"/>
            <a:ext cx="1258899" cy="1258899"/>
            <a:chOff x="622557" y="767301"/>
            <a:chExt cx="944174" cy="944174"/>
          </a:xfrm>
        </p:grpSpPr>
        <p:sp>
          <p:nvSpPr>
            <p:cNvPr id="20" name="椭圆 19">
              <a:extLst>
                <a:ext uri="{FF2B5EF4-FFF2-40B4-BE49-F238E27FC236}">
                  <a16:creationId xmlns:a16="http://schemas.microsoft.com/office/drawing/2014/main" id="{1AB66BAE-DE90-1EB6-BB1B-8C06FC6A95B9}"/>
                </a:ext>
              </a:extLst>
            </p:cNvPr>
            <p:cNvSpPr/>
            <p:nvPr/>
          </p:nvSpPr>
          <p:spPr>
            <a:xfrm>
              <a:off x="622557" y="767301"/>
              <a:ext cx="944174" cy="944174"/>
            </a:xfrm>
            <a:prstGeom prst="ellipse">
              <a:avLst/>
            </a:prstGeom>
            <a:solidFill>
              <a:schemeClr val="bg1"/>
            </a:solidFill>
            <a:ln w="508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pic>
          <p:nvPicPr>
            <p:cNvPr id="21" name="图片 20">
              <a:extLst>
                <a:ext uri="{FF2B5EF4-FFF2-40B4-BE49-F238E27FC236}">
                  <a16:creationId xmlns:a16="http://schemas.microsoft.com/office/drawing/2014/main" id="{D6F6BCAF-F958-37D2-E46D-9CB7FC426630}"/>
                </a:ext>
              </a:extLst>
            </p:cNvPr>
            <p:cNvPicPr>
              <a:picLocks noChangeAspect="1"/>
            </p:cNvPicPr>
            <p:nvPr/>
          </p:nvPicPr>
          <p:blipFill>
            <a:blip r:embed="rId6"/>
            <a:stretch>
              <a:fillRect/>
            </a:stretch>
          </p:blipFill>
          <p:spPr>
            <a:xfrm>
              <a:off x="748526" y="899155"/>
              <a:ext cx="697268" cy="697268"/>
            </a:xfrm>
            <a:prstGeom prst="rect">
              <a:avLst/>
            </a:prstGeom>
            <a:ln>
              <a:noFill/>
            </a:ln>
          </p:spPr>
        </p:pic>
      </p:grpSp>
      <p:pic>
        <p:nvPicPr>
          <p:cNvPr id="5" name="图片 4">
            <a:extLst>
              <a:ext uri="{FF2B5EF4-FFF2-40B4-BE49-F238E27FC236}">
                <a16:creationId xmlns:a16="http://schemas.microsoft.com/office/drawing/2014/main" id="{EBB8A7EA-3572-49B5-D080-87BAAF20C6BF}"/>
              </a:ext>
            </a:extLst>
          </p:cNvPr>
          <p:cNvPicPr>
            <a:picLocks noChangeAspect="1"/>
          </p:cNvPicPr>
          <p:nvPr>
            <p:custDataLst>
              <p:tags r:id="rId2"/>
            </p:custDataLst>
          </p:nvPr>
        </p:nvPicPr>
        <p:blipFill>
          <a:blip r:embed="rId7"/>
          <a:srcRect l="12175" t="23181" r="9851" b="24053"/>
          <a:stretch>
            <a:fillRect/>
          </a:stretch>
        </p:blipFill>
        <p:spPr>
          <a:xfrm>
            <a:off x="8541193" y="486984"/>
            <a:ext cx="3189019" cy="1038570"/>
          </a:xfrm>
          <a:prstGeom prst="rect">
            <a:avLst/>
          </a:prstGeom>
        </p:spPr>
      </p:pic>
    </p:spTree>
    <p:extLst>
      <p:ext uri="{BB962C8B-B14F-4D97-AF65-F5344CB8AC3E}">
        <p14:creationId xmlns:p14="http://schemas.microsoft.com/office/powerpoint/2010/main" val="1246587627"/>
      </p:ext>
    </p:extLst>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8"/>
                                        </p:tgtEl>
                                        <p:attrNameLst>
                                          <p:attrName>ppt_y</p:attrName>
                                        </p:attrNameLst>
                                      </p:cBhvr>
                                      <p:tavLst>
                                        <p:tav tm="0">
                                          <p:val>
                                            <p:strVal val="#ppt_y"/>
                                          </p:val>
                                        </p:tav>
                                        <p:tav tm="100000">
                                          <p:val>
                                            <p:strVal val="#ppt_y"/>
                                          </p:val>
                                        </p:tav>
                                      </p:tavLst>
                                    </p:anim>
                                    <p:anim calcmode="lin" valueType="num">
                                      <p:cBhvr>
                                        <p:cTn id="13"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F08026-99F3-5922-7E6E-236095B5F1E2}"/>
            </a:ext>
          </a:extLst>
        </p:cNvPr>
        <p:cNvGrpSpPr/>
        <p:nvPr/>
      </p:nvGrpSpPr>
      <p:grpSpPr>
        <a:xfrm>
          <a:off x="0" y="0"/>
          <a:ext cx="0" cy="0"/>
          <a:chOff x="0" y="0"/>
          <a:chExt cx="0" cy="0"/>
        </a:xfrm>
      </p:grpSpPr>
      <p:sp>
        <p:nvSpPr>
          <p:cNvPr id="16" name="矩形: 圆角 118">
            <a:extLst>
              <a:ext uri="{FF2B5EF4-FFF2-40B4-BE49-F238E27FC236}">
                <a16:creationId xmlns:a16="http://schemas.microsoft.com/office/drawing/2014/main" id="{B5FDB9A3-2C91-8268-9DE8-E3CE9C2B0FA6}"/>
              </a:ext>
            </a:extLst>
          </p:cNvPr>
          <p:cNvSpPr/>
          <p:nvPr/>
        </p:nvSpPr>
        <p:spPr>
          <a:xfrm>
            <a:off x="643467" y="1536921"/>
            <a:ext cx="11234208" cy="5072151"/>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07783E79-5839-2782-8A2B-F7AA0A87B3D5}"/>
              </a:ext>
            </a:extLst>
          </p:cNvPr>
          <p:cNvSpPr/>
          <p:nvPr/>
        </p:nvSpPr>
        <p:spPr>
          <a:xfrm>
            <a:off x="5231770" y="6533093"/>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任意多边形: 形状 108">
            <a:extLst>
              <a:ext uri="{FF2B5EF4-FFF2-40B4-BE49-F238E27FC236}">
                <a16:creationId xmlns:a16="http://schemas.microsoft.com/office/drawing/2014/main" id="{5B476584-C876-27E6-5AD4-AE86720F3B95}"/>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361697F7-749F-2C88-6ED9-27728CC67226}"/>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4. </a:t>
            </a:r>
            <a:r>
              <a:rPr lang="zh-CN" altLang="en-US" sz="2800" b="1" dirty="0">
                <a:solidFill>
                  <a:srgbClr val="00468E"/>
                </a:solidFill>
                <a:latin typeface="微软雅黑" panose="020B0503020204020204" pitchFamily="34" charset="-122"/>
                <a:ea typeface="微软雅黑" panose="020B0503020204020204" pitchFamily="34" charset="-122"/>
              </a:rPr>
              <a:t>论文总结</a:t>
            </a:r>
          </a:p>
        </p:txBody>
      </p:sp>
      <p:pic>
        <p:nvPicPr>
          <p:cNvPr id="5" name="图片 4">
            <a:extLst>
              <a:ext uri="{FF2B5EF4-FFF2-40B4-BE49-F238E27FC236}">
                <a16:creationId xmlns:a16="http://schemas.microsoft.com/office/drawing/2014/main" id="{3E11814E-B9DC-4B87-0606-E8328FC1BE8D}"/>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2" name="矩形: 圆角 124">
            <a:extLst>
              <a:ext uri="{FF2B5EF4-FFF2-40B4-BE49-F238E27FC236}">
                <a16:creationId xmlns:a16="http://schemas.microsoft.com/office/drawing/2014/main" id="{EB13C0EC-091D-44E1-1A5E-B43A44B7F8D1}"/>
              </a:ext>
            </a:extLst>
          </p:cNvPr>
          <p:cNvSpPr/>
          <p:nvPr/>
        </p:nvSpPr>
        <p:spPr>
          <a:xfrm>
            <a:off x="4107815" y="1241425"/>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总结</a:t>
            </a:r>
          </a:p>
        </p:txBody>
      </p:sp>
      <p:sp>
        <p:nvSpPr>
          <p:cNvPr id="8" name="文本框 7">
            <a:extLst>
              <a:ext uri="{FF2B5EF4-FFF2-40B4-BE49-F238E27FC236}">
                <a16:creationId xmlns:a16="http://schemas.microsoft.com/office/drawing/2014/main" id="{65FFE7BA-1616-DB90-4815-52FE48582CE2}"/>
              </a:ext>
            </a:extLst>
          </p:cNvPr>
          <p:cNvSpPr txBox="1"/>
          <p:nvPr/>
        </p:nvSpPr>
        <p:spPr>
          <a:xfrm>
            <a:off x="1246778" y="2576925"/>
            <a:ext cx="9645126" cy="4205126"/>
          </a:xfrm>
          <a:prstGeom prst="rect">
            <a:avLst/>
          </a:prstGeom>
          <a:noFill/>
        </p:spPr>
        <p:txBody>
          <a:bodyPr wrap="square" rtlCol="0">
            <a:spAutoFit/>
          </a:bodyPr>
          <a:lstStyle/>
          <a:p>
            <a:pPr indent="457200">
              <a:lnSpc>
                <a:spcPct val="150000"/>
              </a:lnSpc>
            </a:pPr>
            <a:r>
              <a:rPr lang="zh-CN" altLang="en-US" b="1" dirty="0"/>
              <a:t>设计和实现双链结构</a:t>
            </a:r>
            <a:r>
              <a:rPr lang="zh-CN" altLang="en-US" dirty="0"/>
              <a:t>：</a:t>
            </a:r>
            <a:endParaRPr lang="en-US" altLang="zh-CN" dirty="0"/>
          </a:p>
          <a:p>
            <a:pPr marL="285750" indent="457200">
              <a:lnSpc>
                <a:spcPct val="150000"/>
              </a:lnSpc>
              <a:buFont typeface="Wingdings" panose="05000000000000000000" pitchFamily="2" charset="2"/>
              <a:buChar char="l"/>
            </a:pPr>
            <a:r>
              <a:rPr lang="zh-CN" altLang="en-US" b="1" dirty="0"/>
              <a:t>可链接链（</a:t>
            </a:r>
            <a:r>
              <a:rPr lang="en-US" altLang="zh-CN" b="1" dirty="0"/>
              <a:t>Linkable Chain</a:t>
            </a:r>
            <a:r>
              <a:rPr lang="zh-CN" altLang="en-US" b="1" dirty="0"/>
              <a:t>）</a:t>
            </a:r>
            <a:r>
              <a:rPr lang="zh-CN" altLang="en-US" dirty="0"/>
              <a:t>：支持有效的妥协检测和恢复。</a:t>
            </a:r>
          </a:p>
          <a:p>
            <a:pPr marL="285750" indent="457200">
              <a:lnSpc>
                <a:spcPct val="150000"/>
              </a:lnSpc>
              <a:buFont typeface="Wingdings" panose="05000000000000000000" pitchFamily="2" charset="2"/>
              <a:buChar char="l"/>
            </a:pPr>
            <a:r>
              <a:rPr lang="zh-CN" altLang="en-US" b="1" dirty="0"/>
              <a:t>不可链接链（</a:t>
            </a:r>
            <a:r>
              <a:rPr lang="en-US" altLang="zh-CN" b="1" dirty="0" err="1"/>
              <a:t>Unlinkable</a:t>
            </a:r>
            <a:r>
              <a:rPr lang="en-US" altLang="zh-CN" b="1" dirty="0"/>
              <a:t> Chain</a:t>
            </a:r>
            <a:r>
              <a:rPr lang="zh-CN" altLang="en-US" b="1" dirty="0"/>
              <a:t>）</a:t>
            </a:r>
            <a:r>
              <a:rPr lang="zh-CN" altLang="en-US" dirty="0"/>
              <a:t>：利用盲签名实现隐私保护，防止设备被追踪</a:t>
            </a:r>
          </a:p>
          <a:p>
            <a:pPr indent="457200">
              <a:lnSpc>
                <a:spcPct val="150000"/>
              </a:lnSpc>
            </a:pPr>
            <a:r>
              <a:rPr lang="zh-CN" altLang="en-US" b="1" dirty="0"/>
              <a:t>形式化分析和验证</a:t>
            </a:r>
            <a:r>
              <a:rPr lang="zh-CN" altLang="en-US" dirty="0"/>
              <a:t>：</a:t>
            </a:r>
            <a:endParaRPr lang="en-US" altLang="zh-CN" dirty="0"/>
          </a:p>
          <a:p>
            <a:pPr marL="285750" indent="457200">
              <a:lnSpc>
                <a:spcPct val="150000"/>
              </a:lnSpc>
              <a:buFont typeface="Wingdings" panose="05000000000000000000" pitchFamily="2" charset="2"/>
              <a:buChar char="l"/>
            </a:pPr>
            <a:r>
              <a:rPr lang="zh-CN" altLang="en-US" dirty="0"/>
              <a:t>使用 </a:t>
            </a:r>
            <a:r>
              <a:rPr lang="en-US" altLang="zh-CN" dirty="0"/>
              <a:t>Tamarin </a:t>
            </a:r>
            <a:r>
              <a:rPr lang="zh-CN" altLang="en-US" dirty="0"/>
              <a:t>和 </a:t>
            </a:r>
            <a:r>
              <a:rPr lang="en-US" altLang="zh-CN" dirty="0" err="1"/>
              <a:t>DeepSec</a:t>
            </a:r>
            <a:r>
              <a:rPr lang="en-US" altLang="zh-CN" dirty="0"/>
              <a:t> </a:t>
            </a:r>
            <a:r>
              <a:rPr lang="zh-CN" altLang="en-US" dirty="0"/>
              <a:t>工具，构建并验证了协议的核心安全性和隐私属性。</a:t>
            </a:r>
          </a:p>
          <a:p>
            <a:pPr indent="457200">
              <a:lnSpc>
                <a:spcPct val="150000"/>
              </a:lnSpc>
            </a:pPr>
            <a:r>
              <a:rPr lang="zh-CN" altLang="en-US" b="1" dirty="0"/>
              <a:t>证明概念实现</a:t>
            </a:r>
            <a:r>
              <a:rPr lang="zh-CN" altLang="en-US" dirty="0"/>
              <a:t>：</a:t>
            </a:r>
            <a:endParaRPr lang="en-US" altLang="zh-CN" dirty="0"/>
          </a:p>
          <a:p>
            <a:pPr marL="285750" indent="457200">
              <a:lnSpc>
                <a:spcPct val="150000"/>
              </a:lnSpc>
              <a:buFont typeface="Wingdings" panose="05000000000000000000" pitchFamily="2" charset="2"/>
              <a:buChar char="l"/>
            </a:pPr>
            <a:r>
              <a:rPr lang="zh-CN" altLang="en-US" dirty="0"/>
              <a:t>提供基于 </a:t>
            </a:r>
            <a:r>
              <a:rPr lang="en-US" altLang="zh-CN" dirty="0"/>
              <a:t>Python </a:t>
            </a:r>
            <a:r>
              <a:rPr lang="zh-CN" altLang="en-US" dirty="0"/>
              <a:t>的实现，展示解决方案的简洁性和可扩展性。</a:t>
            </a:r>
          </a:p>
          <a:p>
            <a:pPr marL="285750" indent="457200">
              <a:lnSpc>
                <a:spcPct val="150000"/>
              </a:lnSpc>
              <a:buFont typeface="Wingdings" panose="05000000000000000000" pitchFamily="2" charset="2"/>
              <a:buChar char="l"/>
            </a:pPr>
            <a:r>
              <a:rPr lang="zh-CN" altLang="en-US" dirty="0"/>
              <a:t>实验表明方案在计算和存储上的开销均可控，适合大规模部署</a:t>
            </a:r>
          </a:p>
          <a:p>
            <a:pPr indent="457200">
              <a:lnSpc>
                <a:spcPct val="150000"/>
              </a:lnSpc>
              <a:buFont typeface="Arial" panose="020B0604020202020204" pitchFamily="34" charset="0"/>
              <a:buChar char="•"/>
            </a:pPr>
            <a:endParaRPr lang="zh-CN" altLang="en-US" dirty="0"/>
          </a:p>
          <a:p>
            <a:pPr indent="457200">
              <a:lnSpc>
                <a:spcPct val="150000"/>
              </a:lnSpc>
            </a:pPr>
            <a:endParaRPr lang="zh-CN" altLang="en-US" dirty="0"/>
          </a:p>
        </p:txBody>
      </p:sp>
      <p:sp>
        <p:nvSpPr>
          <p:cNvPr id="7" name="文本框 6">
            <a:extLst>
              <a:ext uri="{FF2B5EF4-FFF2-40B4-BE49-F238E27FC236}">
                <a16:creationId xmlns:a16="http://schemas.microsoft.com/office/drawing/2014/main" id="{B695CEC3-9C7C-0065-B1BF-17F8C7784498}"/>
              </a:ext>
            </a:extLst>
          </p:cNvPr>
          <p:cNvSpPr txBox="1"/>
          <p:nvPr/>
        </p:nvSpPr>
        <p:spPr>
          <a:xfrm>
            <a:off x="1200038" y="1924095"/>
            <a:ext cx="9936437" cy="590033"/>
          </a:xfrm>
          <a:prstGeom prst="rect">
            <a:avLst/>
          </a:prstGeom>
          <a:noFill/>
        </p:spPr>
        <p:txBody>
          <a:bodyPr wrap="square" rtlCol="0">
            <a:spAutoFit/>
          </a:bodyPr>
          <a:lstStyle/>
          <a:p>
            <a:pPr indent="457200">
              <a:lnSpc>
                <a:spcPct val="150000"/>
              </a:lnSpc>
            </a:pPr>
            <a:r>
              <a:rPr lang="zh-CN" altLang="en-US" sz="2400" b="1" dirty="0"/>
              <a:t>如何在确保用户隐私的前提下，实现对 </a:t>
            </a:r>
            <a:r>
              <a:rPr lang="en-US" altLang="zh-CN" sz="2400" b="1" dirty="0"/>
              <a:t>TEEs </a:t>
            </a:r>
            <a:r>
              <a:rPr lang="zh-CN" altLang="en-US" sz="2400" b="1" dirty="0"/>
              <a:t>的妥协检测与安全恢复</a:t>
            </a:r>
            <a:endParaRPr lang="en-US" altLang="zh-CN" sz="2400" b="1" dirty="0"/>
          </a:p>
        </p:txBody>
      </p:sp>
    </p:spTree>
    <p:extLst>
      <p:ext uri="{BB962C8B-B14F-4D97-AF65-F5344CB8AC3E}">
        <p14:creationId xmlns:p14="http://schemas.microsoft.com/office/powerpoint/2010/main" val="374160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文本框 320"/>
          <p:cNvSpPr txBox="1"/>
          <p:nvPr/>
        </p:nvSpPr>
        <p:spPr>
          <a:xfrm>
            <a:off x="822328" y="473744"/>
            <a:ext cx="9358335" cy="521970"/>
          </a:xfrm>
          <a:prstGeom prst="rect">
            <a:avLst/>
          </a:prstGeom>
          <a:noFill/>
        </p:spPr>
        <p:txBody>
          <a:bodyPr wrap="square" rtlCol="0">
            <a:spAutoFit/>
          </a:bodyPr>
          <a:lstStyle/>
          <a:p>
            <a:pPr marL="514350" indent="-514350">
              <a:buAutoNum type="arabicPeriod"/>
            </a:pPr>
            <a:r>
              <a:rPr lang="zh-CN" altLang="en-US" sz="2800" b="1" dirty="0">
                <a:solidFill>
                  <a:srgbClr val="00468E"/>
                </a:solidFill>
                <a:latin typeface="微软雅黑" panose="020B0503020204020204" pitchFamily="34" charset="-122"/>
                <a:ea typeface="微软雅黑" panose="020B0503020204020204" pitchFamily="34" charset="-122"/>
              </a:rPr>
              <a:t>研究背景 </a:t>
            </a:r>
          </a:p>
        </p:txBody>
      </p:sp>
      <p:sp>
        <p:nvSpPr>
          <p:cNvPr id="18" name="矩形: 圆角 118">
            <a:extLst>
              <a:ext uri="{FF2B5EF4-FFF2-40B4-BE49-F238E27FC236}">
                <a16:creationId xmlns:a16="http://schemas.microsoft.com/office/drawing/2014/main" id="{C95DF354-33FD-3062-7E49-AA5B1B7E88D4}"/>
              </a:ext>
            </a:extLst>
          </p:cNvPr>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108"/>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4" name="矩形: 圆角 124"/>
          <p:cNvSpPr/>
          <p:nvPr/>
        </p:nvSpPr>
        <p:spPr>
          <a:xfrm>
            <a:off x="4107815" y="1300480"/>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可信执行环境</a:t>
            </a:r>
            <a:r>
              <a:rPr lang="en-US" altLang="zh-CN" sz="2800" dirty="0">
                <a:solidFill>
                  <a:schemeClr val="bg1"/>
                </a:solidFill>
                <a:latin typeface="微软雅黑" panose="020B0503020204020204" pitchFamily="34" charset="-122"/>
                <a:ea typeface="微软雅黑" panose="020B0503020204020204" pitchFamily="34" charset="-122"/>
              </a:rPr>
              <a:t>TEE</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EABF472-9F29-4639-B4D3-AB03E993B468}"/>
              </a:ext>
            </a:extLst>
          </p:cNvPr>
          <p:cNvSpPr txBox="1"/>
          <p:nvPr/>
        </p:nvSpPr>
        <p:spPr>
          <a:xfrm>
            <a:off x="1124857" y="2106260"/>
            <a:ext cx="5514299" cy="3789627"/>
          </a:xfrm>
          <a:prstGeom prst="rect">
            <a:avLst/>
          </a:prstGeom>
          <a:noFill/>
        </p:spPr>
        <p:txBody>
          <a:bodyPr wrap="square" rtlCol="0">
            <a:spAutoFit/>
          </a:bodyPr>
          <a:lstStyle/>
          <a:p>
            <a:pPr indent="457200">
              <a:lnSpc>
                <a:spcPct val="150000"/>
              </a:lnSpc>
            </a:pPr>
            <a:r>
              <a:rPr lang="zh-CN" altLang="en-US" dirty="0"/>
              <a:t>随着信息技术的发展，可信执行环境（</a:t>
            </a:r>
            <a:r>
              <a:rPr lang="en-US" altLang="zh-CN" dirty="0"/>
              <a:t>Trusted Execution Environments</a:t>
            </a:r>
            <a:r>
              <a:rPr lang="zh-CN" altLang="en-US" dirty="0"/>
              <a:t>，简称</a:t>
            </a:r>
            <a:r>
              <a:rPr lang="en-US" altLang="zh-CN" dirty="0"/>
              <a:t>TEE</a:t>
            </a:r>
            <a:r>
              <a:rPr lang="zh-CN" altLang="en-US" dirty="0"/>
              <a:t>）成为保护敏感数据和执行安全计算的重要工具。</a:t>
            </a:r>
            <a:r>
              <a:rPr lang="en-US" altLang="zh-CN" dirty="0"/>
              <a:t>TEEs</a:t>
            </a:r>
            <a:r>
              <a:rPr lang="zh-CN" altLang="en-US" dirty="0"/>
              <a:t>通过硬件隔离机制，确保敏感操作（如密码计算、认证协议）能够在不受操作系统和外部软件干扰的环境中进行。然而，这也使得 </a:t>
            </a:r>
            <a:r>
              <a:rPr lang="en-US" altLang="zh-CN" dirty="0"/>
              <a:t>TEEs </a:t>
            </a:r>
            <a:r>
              <a:rPr lang="zh-CN" altLang="en-US" dirty="0"/>
              <a:t>成为攻击者的重点目标，近年来针对 </a:t>
            </a:r>
            <a:r>
              <a:rPr lang="en-US" altLang="zh-CN" dirty="0"/>
              <a:t>TEE </a:t>
            </a:r>
            <a:r>
              <a:rPr lang="zh-CN" altLang="en-US" dirty="0"/>
              <a:t>的多种攻击方法层出不穷，包括密钥提取和认证绕过等。</a:t>
            </a:r>
            <a:endParaRPr lang="en-US" altLang="zh-CN" dirty="0"/>
          </a:p>
          <a:p>
            <a:pPr indent="457200">
              <a:lnSpc>
                <a:spcPct val="150000"/>
              </a:lnSpc>
            </a:pPr>
            <a:endParaRPr lang="zh-CN" altLang="en-US" dirty="0"/>
          </a:p>
        </p:txBody>
      </p:sp>
      <p:sp>
        <p:nvSpPr>
          <p:cNvPr id="15" name="文本框 14">
            <a:extLst>
              <a:ext uri="{FF2B5EF4-FFF2-40B4-BE49-F238E27FC236}">
                <a16:creationId xmlns:a16="http://schemas.microsoft.com/office/drawing/2014/main" id="{B5673C00-B838-27A2-90E4-2C89D18CBF26}"/>
              </a:ext>
            </a:extLst>
          </p:cNvPr>
          <p:cNvSpPr txBox="1"/>
          <p:nvPr/>
        </p:nvSpPr>
        <p:spPr>
          <a:xfrm>
            <a:off x="10160" y="6143605"/>
            <a:ext cx="12710160" cy="69442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zh-CN" sz="900" dirty="0" err="1"/>
              <a:t>Pengfei</a:t>
            </a:r>
            <a:r>
              <a:rPr lang="en-US" altLang="zh-CN" sz="900" dirty="0"/>
              <a:t> Qiu, Dongsheng Wang, </a:t>
            </a:r>
            <a:r>
              <a:rPr lang="en-US" altLang="zh-CN" sz="900" dirty="0" err="1"/>
              <a:t>Yongqiang</a:t>
            </a:r>
            <a:r>
              <a:rPr lang="en-US" altLang="zh-CN" sz="900" dirty="0"/>
              <a:t> Lyu, and Gang Qu. </a:t>
            </a:r>
            <a:r>
              <a:rPr lang="en-US" altLang="zh-CN" sz="900" dirty="0" err="1"/>
              <a:t>VoltJockey</a:t>
            </a:r>
            <a:r>
              <a:rPr lang="en-US" altLang="zh-CN" sz="900" dirty="0"/>
              <a:t>: Breaching </a:t>
            </a:r>
            <a:r>
              <a:rPr lang="en-US" altLang="zh-CN" sz="900" dirty="0" err="1"/>
              <a:t>TrustZone</a:t>
            </a:r>
            <a:r>
              <a:rPr lang="en-US" altLang="zh-CN" sz="900" dirty="0"/>
              <a:t> by software-controlled voltage manipulation over multi-core frequencies. In CCS. ACM, 2019.</a:t>
            </a:r>
          </a:p>
          <a:p>
            <a:pPr marL="171450" indent="-171450">
              <a:lnSpc>
                <a:spcPct val="150000"/>
              </a:lnSpc>
              <a:buFont typeface="Arial" panose="020B0604020202020204" pitchFamily="34" charset="0"/>
              <a:buChar char="•"/>
            </a:pPr>
            <a:r>
              <a:rPr lang="en-US" altLang="zh-CN" sz="900" dirty="0"/>
              <a:t>Pietro Borrello, Andreas Kogler, Martin </a:t>
            </a:r>
            <a:r>
              <a:rPr lang="en-US" altLang="zh-CN" sz="900" dirty="0" err="1"/>
              <a:t>Schwarzl</a:t>
            </a:r>
            <a:r>
              <a:rPr lang="en-US" altLang="zh-CN" sz="900" dirty="0"/>
              <a:t>, Moritz Lipp, Daniel Gruss, and Michael Schwarz. ÆPIC Leak: Architecturally Leaking Uninitialized Data from the Microarchitecture. In USENIX Security, 2022</a:t>
            </a:r>
          </a:p>
          <a:p>
            <a:pPr marL="171450" indent="-171450">
              <a:lnSpc>
                <a:spcPct val="150000"/>
              </a:lnSpc>
              <a:buFont typeface="Arial" panose="020B0604020202020204" pitchFamily="34" charset="0"/>
              <a:buChar char="•"/>
            </a:pPr>
            <a:r>
              <a:rPr lang="en-US" altLang="zh-CN" sz="900" dirty="0"/>
              <a:t>Robert </a:t>
            </a:r>
            <a:r>
              <a:rPr lang="en-US" altLang="zh-CN" sz="900" dirty="0" err="1"/>
              <a:t>Buhren</a:t>
            </a:r>
            <a:r>
              <a:rPr lang="en-US" altLang="zh-CN" sz="900" dirty="0"/>
              <a:t>, Hans-Niklas Jacob, Thilo </a:t>
            </a:r>
            <a:r>
              <a:rPr lang="en-US" altLang="zh-CN" sz="900" dirty="0" err="1"/>
              <a:t>Krachenfels</a:t>
            </a:r>
            <a:r>
              <a:rPr lang="en-US" altLang="zh-CN" sz="900" dirty="0"/>
              <a:t>, and Jean-Pierre Seifert. One glitch to rule them all: Fault injection attacks against AMD’s secure encrypted virtualization. In CCS. ACM, 2021</a:t>
            </a:r>
            <a:endParaRPr lang="zh-CN" altLang="en-US" sz="900" dirty="0"/>
          </a:p>
        </p:txBody>
      </p:sp>
      <p:pic>
        <p:nvPicPr>
          <p:cNvPr id="17" name="图片 16">
            <a:extLst>
              <a:ext uri="{FF2B5EF4-FFF2-40B4-BE49-F238E27FC236}">
                <a16:creationId xmlns:a16="http://schemas.microsoft.com/office/drawing/2014/main" id="{CA38817A-F709-B25F-E6FC-D354BE0C2E3D}"/>
              </a:ext>
            </a:extLst>
          </p:cNvPr>
          <p:cNvPicPr>
            <a:picLocks noChangeAspect="1"/>
          </p:cNvPicPr>
          <p:nvPr/>
        </p:nvPicPr>
        <p:blipFill>
          <a:blip r:embed="rId5"/>
          <a:stretch>
            <a:fillRect/>
          </a:stretch>
        </p:blipFill>
        <p:spPr>
          <a:xfrm>
            <a:off x="8362445" y="1832489"/>
            <a:ext cx="1281072" cy="1212011"/>
          </a:xfrm>
          <a:prstGeom prst="rect">
            <a:avLst/>
          </a:prstGeom>
        </p:spPr>
      </p:pic>
      <p:pic>
        <p:nvPicPr>
          <p:cNvPr id="1033" name="Picture 9" descr="基于TrustZone的应用示意图">
            <a:extLst>
              <a:ext uri="{FF2B5EF4-FFF2-40B4-BE49-F238E27FC236}">
                <a16:creationId xmlns:a16="http://schemas.microsoft.com/office/drawing/2014/main" id="{79C6271E-BCB1-BCCC-6E86-4C20B9CFF85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93900" y="3201852"/>
            <a:ext cx="3673243" cy="25861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84D13-975D-7831-B90C-75F06D47291B}"/>
            </a:ext>
          </a:extLst>
        </p:cNvPr>
        <p:cNvGrpSpPr/>
        <p:nvPr/>
      </p:nvGrpSpPr>
      <p:grpSpPr>
        <a:xfrm>
          <a:off x="0" y="0"/>
          <a:ext cx="0" cy="0"/>
          <a:chOff x="0" y="0"/>
          <a:chExt cx="0" cy="0"/>
        </a:xfrm>
      </p:grpSpPr>
      <p:sp>
        <p:nvSpPr>
          <p:cNvPr id="16" name="矩形: 圆角 118">
            <a:extLst>
              <a:ext uri="{FF2B5EF4-FFF2-40B4-BE49-F238E27FC236}">
                <a16:creationId xmlns:a16="http://schemas.microsoft.com/office/drawing/2014/main" id="{3B19E1DC-C263-B7CF-0A42-9937BF81C917}"/>
              </a:ext>
            </a:extLst>
          </p:cNvPr>
          <p:cNvSpPr/>
          <p:nvPr/>
        </p:nvSpPr>
        <p:spPr>
          <a:xfrm>
            <a:off x="643467" y="1536921"/>
            <a:ext cx="11234208" cy="5072151"/>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E85C277A-C8B5-DD30-A924-60691E720632}"/>
              </a:ext>
            </a:extLst>
          </p:cNvPr>
          <p:cNvSpPr/>
          <p:nvPr/>
        </p:nvSpPr>
        <p:spPr>
          <a:xfrm>
            <a:off x="5231770" y="6533093"/>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 name="任意多边形: 形状 108">
            <a:extLst>
              <a:ext uri="{FF2B5EF4-FFF2-40B4-BE49-F238E27FC236}">
                <a16:creationId xmlns:a16="http://schemas.microsoft.com/office/drawing/2014/main" id="{DDDF2321-D76C-DAB2-FBCB-892F7B015BF7}"/>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E3035563-CFC4-B10B-8824-F7949CD5B02B}"/>
              </a:ext>
            </a:extLst>
          </p:cNvPr>
          <p:cNvSpPr txBox="1"/>
          <p:nvPr/>
        </p:nvSpPr>
        <p:spPr>
          <a:xfrm>
            <a:off x="822328" y="473744"/>
            <a:ext cx="9358335" cy="523220"/>
          </a:xfrm>
          <a:prstGeom prst="rect">
            <a:avLst/>
          </a:prstGeom>
          <a:noFill/>
        </p:spPr>
        <p:txBody>
          <a:bodyPr wrap="square" rtlCol="0">
            <a:spAutoFit/>
          </a:bodyPr>
          <a:lstStyle/>
          <a:p>
            <a:r>
              <a:rPr lang="en-US" altLang="zh-CN" sz="2800" b="1" dirty="0">
                <a:solidFill>
                  <a:srgbClr val="00468E"/>
                </a:solidFill>
                <a:latin typeface="微软雅黑" panose="020B0503020204020204" pitchFamily="34" charset="-122"/>
                <a:ea typeface="微软雅黑" panose="020B0503020204020204" pitchFamily="34" charset="-122"/>
              </a:rPr>
              <a:t>4. </a:t>
            </a:r>
            <a:r>
              <a:rPr lang="zh-CN" altLang="en-US" sz="2800" b="1" dirty="0">
                <a:solidFill>
                  <a:srgbClr val="00468E"/>
                </a:solidFill>
                <a:latin typeface="微软雅黑" panose="020B0503020204020204" pitchFamily="34" charset="-122"/>
                <a:ea typeface="微软雅黑" panose="020B0503020204020204" pitchFamily="34" charset="-122"/>
              </a:rPr>
              <a:t>论文总结</a:t>
            </a:r>
          </a:p>
        </p:txBody>
      </p:sp>
      <p:pic>
        <p:nvPicPr>
          <p:cNvPr id="5" name="图片 4">
            <a:extLst>
              <a:ext uri="{FF2B5EF4-FFF2-40B4-BE49-F238E27FC236}">
                <a16:creationId xmlns:a16="http://schemas.microsoft.com/office/drawing/2014/main" id="{C2D0A1F3-CE20-5989-5EE4-FFE82353086D}"/>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2" name="矩形: 圆角 124">
            <a:extLst>
              <a:ext uri="{FF2B5EF4-FFF2-40B4-BE49-F238E27FC236}">
                <a16:creationId xmlns:a16="http://schemas.microsoft.com/office/drawing/2014/main" id="{C1529328-CBCC-B104-BF59-5700C7321CC9}"/>
              </a:ext>
            </a:extLst>
          </p:cNvPr>
          <p:cNvSpPr/>
          <p:nvPr/>
        </p:nvSpPr>
        <p:spPr>
          <a:xfrm>
            <a:off x="4107815" y="1241425"/>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展望</a:t>
            </a:r>
          </a:p>
        </p:txBody>
      </p:sp>
      <p:sp>
        <p:nvSpPr>
          <p:cNvPr id="8" name="文本框 7">
            <a:extLst>
              <a:ext uri="{FF2B5EF4-FFF2-40B4-BE49-F238E27FC236}">
                <a16:creationId xmlns:a16="http://schemas.microsoft.com/office/drawing/2014/main" id="{732820EA-A911-9992-EBC0-C046D18FCE16}"/>
              </a:ext>
            </a:extLst>
          </p:cNvPr>
          <p:cNvSpPr txBox="1"/>
          <p:nvPr/>
        </p:nvSpPr>
        <p:spPr>
          <a:xfrm>
            <a:off x="1438008" y="2533982"/>
            <a:ext cx="9645126" cy="3374129"/>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t>当前形式化工具（如 </a:t>
            </a:r>
            <a:r>
              <a:rPr lang="en-US" altLang="zh-CN" dirty="0"/>
              <a:t>Tamarin </a:t>
            </a:r>
            <a:r>
              <a:rPr lang="zh-CN" altLang="en-US" dirty="0"/>
              <a:t>和 </a:t>
            </a:r>
            <a:r>
              <a:rPr lang="en-US" altLang="zh-CN" dirty="0" err="1"/>
              <a:t>DeepSec</a:t>
            </a:r>
            <a:r>
              <a:rPr lang="zh-CN" altLang="en-US" dirty="0"/>
              <a:t>）在隐私验证中存在局限性，可开发更强大的形式化验证工具，支持对复杂协议和大规模系统进行隐私性验证</a:t>
            </a:r>
            <a:endParaRPr lang="en-US" altLang="zh-CN" dirty="0"/>
          </a:p>
          <a:p>
            <a:pPr marL="285750" indent="-285750">
              <a:lnSpc>
                <a:spcPct val="150000"/>
              </a:lnSpc>
              <a:buFont typeface="Wingdings" panose="05000000000000000000" pitchFamily="2" charset="2"/>
              <a:buChar char="l"/>
            </a:pPr>
            <a:r>
              <a:rPr lang="zh-CN" altLang="en-US" dirty="0"/>
              <a:t>论文中提到，某些元数据（如设备 </a:t>
            </a:r>
            <a:r>
              <a:rPr lang="en-US" altLang="zh-CN" dirty="0"/>
              <a:t>IP </a:t>
            </a:r>
            <a:r>
              <a:rPr lang="zh-CN" altLang="en-US" dirty="0"/>
              <a:t>地址或操作时间戳）可能会破坏不可链接性，通过额外的网络匿名化技术（如 </a:t>
            </a:r>
            <a:r>
              <a:rPr lang="en-US" altLang="zh-CN" dirty="0"/>
              <a:t>VPN </a:t>
            </a:r>
            <a:r>
              <a:rPr lang="zh-CN" altLang="en-US" dirty="0"/>
              <a:t>或 </a:t>
            </a:r>
            <a:r>
              <a:rPr lang="en-US" altLang="zh-CN" dirty="0"/>
              <a:t>Tor</a:t>
            </a:r>
            <a:r>
              <a:rPr lang="zh-CN" altLang="en-US" dirty="0"/>
              <a:t>）减少元数据泄露的风险，将隐私性设计延伸至整个通信流程，确保元数据不会破坏 </a:t>
            </a:r>
            <a:r>
              <a:rPr lang="en-US" altLang="zh-CN" dirty="0" err="1"/>
              <a:t>unlinkability</a:t>
            </a:r>
            <a:endParaRPr lang="en-US" altLang="zh-CN" dirty="0"/>
          </a:p>
          <a:p>
            <a:pPr marL="285750" indent="-285750">
              <a:lnSpc>
                <a:spcPct val="150000"/>
              </a:lnSpc>
              <a:buFont typeface="Wingdings" panose="05000000000000000000" pitchFamily="2" charset="2"/>
              <a:buChar char="l"/>
            </a:pPr>
            <a:r>
              <a:rPr lang="zh-CN" altLang="en-US" dirty="0"/>
              <a:t>如果攻击者能够持续妥协设备的新生成令牌（例如，通过间谍软件实时监控），现有机制可能失效，可以在链更新过程中加入动态检测机制（如行为异常分析）</a:t>
            </a:r>
            <a:endParaRPr lang="en-US" altLang="zh-CN" dirty="0"/>
          </a:p>
          <a:p>
            <a:pPr indent="457200">
              <a:lnSpc>
                <a:spcPct val="150000"/>
              </a:lnSpc>
            </a:pPr>
            <a:endParaRPr lang="zh-CN" altLang="en-US" dirty="0"/>
          </a:p>
        </p:txBody>
      </p:sp>
    </p:spTree>
    <p:extLst>
      <p:ext uri="{BB962C8B-B14F-4D97-AF65-F5344CB8AC3E}">
        <p14:creationId xmlns:p14="http://schemas.microsoft.com/office/powerpoint/2010/main" val="9810308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 y="1702983"/>
            <a:ext cx="12192000" cy="3198437"/>
          </a:xfrm>
          <a:prstGeom prst="roundRect">
            <a:avLst>
              <a:gd name="adj" fmla="val 0"/>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pic>
        <p:nvPicPr>
          <p:cNvPr id="19" name="图片 18"/>
          <p:cNvPicPr>
            <a:picLocks noChangeAspect="1"/>
          </p:cNvPicPr>
          <p:nvPr>
            <p:custDataLst>
              <p:tags r:id="rId1"/>
            </p:custDataLst>
          </p:nvPr>
        </p:nvPicPr>
        <p:blipFill>
          <a:blip r:embed="rId5" cstate="print">
            <a:alphaModFix amt="60000"/>
            <a:extLst>
              <a:ext uri="{28A0092B-C50C-407E-A947-70E740481C1C}">
                <a14:useLocalDpi xmlns:a14="http://schemas.microsoft.com/office/drawing/2010/main" val="0"/>
              </a:ext>
            </a:extLst>
          </a:blip>
          <a:stretch>
            <a:fillRect/>
          </a:stretch>
        </p:blipFill>
        <p:spPr>
          <a:xfrm>
            <a:off x="-212" y="1703282"/>
            <a:ext cx="12182687" cy="3197860"/>
          </a:xfrm>
          <a:prstGeom prst="rect">
            <a:avLst/>
          </a:prstGeom>
        </p:spPr>
      </p:pic>
      <p:sp>
        <p:nvSpPr>
          <p:cNvPr id="14" name="矩形 13"/>
          <p:cNvSpPr/>
          <p:nvPr/>
        </p:nvSpPr>
        <p:spPr>
          <a:xfrm>
            <a:off x="426715" y="426720"/>
            <a:ext cx="11338560" cy="60045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sp>
        <p:nvSpPr>
          <p:cNvPr id="16" name="文本框 15"/>
          <p:cNvSpPr txBox="1"/>
          <p:nvPr/>
        </p:nvSpPr>
        <p:spPr>
          <a:xfrm>
            <a:off x="2353895" y="2894858"/>
            <a:ext cx="7442883" cy="1076325"/>
          </a:xfrm>
          <a:prstGeom prst="rect">
            <a:avLst/>
          </a:prstGeom>
          <a:noFill/>
        </p:spPr>
        <p:txBody>
          <a:bodyPr wrap="square">
            <a:spAutoFit/>
          </a:bodyPr>
          <a:lstStyle>
            <a:defPPr>
              <a:defRPr lang="zh-CN"/>
            </a:defPPr>
            <a:lvl1pPr lvl="0" algn="ctr">
              <a:defRPr sz="10000">
                <a:solidFill>
                  <a:srgbClr val="D3AA8F"/>
                </a:solidFill>
                <a:latin typeface="三极榜书简体" panose="00000500000000000000" pitchFamily="2" charset="-122"/>
                <a:ea typeface="三极榜书简体" panose="00000500000000000000" pitchFamily="2" charset="-122"/>
                <a:cs typeface="+mn-ea"/>
              </a:defRPr>
            </a:lvl1pPr>
          </a:lstStyle>
          <a:p>
            <a:r>
              <a:rPr lang="zh-CN" altLang="en-US" sz="6400" b="1" dirty="0">
                <a:solidFill>
                  <a:schemeClr val="bg1"/>
                </a:solidFill>
                <a:latin typeface="Arial" panose="020B0604020202020204"/>
                <a:ea typeface="微软雅黑" panose="020B0503020204020204" pitchFamily="34" charset="-122"/>
                <a:sym typeface="Arial" panose="020B0604020202020204"/>
              </a:rPr>
              <a:t>谢谢</a:t>
            </a:r>
          </a:p>
        </p:txBody>
      </p:sp>
      <p:grpSp>
        <p:nvGrpSpPr>
          <p:cNvPr id="4" name="组合 3"/>
          <p:cNvGrpSpPr/>
          <p:nvPr/>
        </p:nvGrpSpPr>
        <p:grpSpPr>
          <a:xfrm>
            <a:off x="5466551" y="1074875"/>
            <a:ext cx="1258899" cy="1258899"/>
            <a:chOff x="622557" y="767301"/>
            <a:chExt cx="944174" cy="944174"/>
          </a:xfrm>
        </p:grpSpPr>
        <p:sp>
          <p:nvSpPr>
            <p:cNvPr id="20" name="椭圆 19"/>
            <p:cNvSpPr/>
            <p:nvPr/>
          </p:nvSpPr>
          <p:spPr>
            <a:xfrm>
              <a:off x="622557" y="767301"/>
              <a:ext cx="944174" cy="944174"/>
            </a:xfrm>
            <a:prstGeom prst="ellipse">
              <a:avLst/>
            </a:prstGeom>
            <a:solidFill>
              <a:schemeClr val="bg1"/>
            </a:solidFill>
            <a:ln w="508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pic>
          <p:nvPicPr>
            <p:cNvPr id="21" name="图片 20"/>
            <p:cNvPicPr>
              <a:picLocks noChangeAspect="1"/>
            </p:cNvPicPr>
            <p:nvPr/>
          </p:nvPicPr>
          <p:blipFill>
            <a:blip r:embed="rId6"/>
            <a:stretch>
              <a:fillRect/>
            </a:stretch>
          </p:blipFill>
          <p:spPr>
            <a:xfrm>
              <a:off x="748526" y="899155"/>
              <a:ext cx="697268" cy="697268"/>
            </a:xfrm>
            <a:prstGeom prst="rect">
              <a:avLst/>
            </a:prstGeom>
            <a:ln>
              <a:noFill/>
            </a:ln>
          </p:spPr>
        </p:pic>
      </p:grpSp>
      <p:pic>
        <p:nvPicPr>
          <p:cNvPr id="5" name="图片 4"/>
          <p:cNvPicPr>
            <a:picLocks noChangeAspect="1"/>
          </p:cNvPicPr>
          <p:nvPr>
            <p:custDataLst>
              <p:tags r:id="rId2"/>
            </p:custDataLst>
          </p:nvPr>
        </p:nvPicPr>
        <p:blipFill>
          <a:blip r:embed="rId7"/>
          <a:srcRect l="12175" t="23181" r="9851" b="24053"/>
          <a:stretch>
            <a:fillRect/>
          </a:stretch>
        </p:blipFill>
        <p:spPr>
          <a:xfrm>
            <a:off x="8541193" y="486984"/>
            <a:ext cx="3189019" cy="1038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par>
                                <p:cTn id="8" presetID="14" presetClass="entr" presetSubtype="1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randombar(horizontal)">
                                      <p:cBhvr>
                                        <p:cTn id="1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文本框 320"/>
          <p:cNvSpPr txBox="1"/>
          <p:nvPr/>
        </p:nvSpPr>
        <p:spPr>
          <a:xfrm>
            <a:off x="822328" y="473744"/>
            <a:ext cx="9358335" cy="521970"/>
          </a:xfrm>
          <a:prstGeom prst="rect">
            <a:avLst/>
          </a:prstGeom>
          <a:noFill/>
        </p:spPr>
        <p:txBody>
          <a:bodyPr wrap="square" rtlCol="0">
            <a:spAutoFit/>
          </a:bodyPr>
          <a:lstStyle/>
          <a:p>
            <a:pPr marL="514350" indent="-514350">
              <a:buAutoNum type="arabicPeriod"/>
            </a:pPr>
            <a:r>
              <a:rPr lang="zh-CN" altLang="en-US" sz="2800" b="1" dirty="0">
                <a:solidFill>
                  <a:srgbClr val="00468E"/>
                </a:solidFill>
                <a:latin typeface="微软雅黑" panose="020B0503020204020204" pitchFamily="34" charset="-122"/>
                <a:ea typeface="微软雅黑" panose="020B0503020204020204" pitchFamily="34" charset="-122"/>
              </a:rPr>
              <a:t>研究背景 </a:t>
            </a:r>
          </a:p>
        </p:txBody>
      </p:sp>
      <p:sp>
        <p:nvSpPr>
          <p:cNvPr id="23" name="矩形: 圆角 118"/>
          <p:cNvSpPr/>
          <p:nvPr/>
        </p:nvSpPr>
        <p:spPr>
          <a:xfrm>
            <a:off x="578101"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108"/>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4" name="矩形: 圆角 124"/>
          <p:cNvSpPr/>
          <p:nvPr/>
        </p:nvSpPr>
        <p:spPr>
          <a:xfrm>
            <a:off x="4107815" y="1300480"/>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后妥协安全性</a:t>
            </a:r>
            <a:r>
              <a:rPr lang="en-US" altLang="zh-CN" sz="2800" dirty="0"/>
              <a:t>PCS</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653F489C-DB24-D357-67E3-171BD7176C3A}"/>
              </a:ext>
            </a:extLst>
          </p:cNvPr>
          <p:cNvSpPr txBox="1"/>
          <p:nvPr/>
        </p:nvSpPr>
        <p:spPr>
          <a:xfrm>
            <a:off x="1788159" y="2255581"/>
            <a:ext cx="8615680" cy="3277116"/>
          </a:xfrm>
          <a:prstGeom prst="rect">
            <a:avLst/>
          </a:prstGeom>
          <a:noFill/>
        </p:spPr>
        <p:txBody>
          <a:bodyPr wrap="square" rtlCol="0">
            <a:spAutoFit/>
          </a:bodyPr>
          <a:lstStyle/>
          <a:p>
            <a:pPr indent="457200">
              <a:lnSpc>
                <a:spcPct val="150000"/>
              </a:lnSpc>
            </a:pPr>
            <a:r>
              <a:rPr lang="zh-CN" altLang="en-US" sz="2000" dirty="0"/>
              <a:t>针对密钥提取和认证绕过问题，近年来研究人员提出了“后妥协安全性”（</a:t>
            </a:r>
            <a:r>
              <a:rPr lang="en-US" altLang="zh-CN" sz="2000" dirty="0"/>
              <a:t>Post-Compromise Security</a:t>
            </a:r>
            <a:r>
              <a:rPr lang="zh-CN" altLang="en-US" sz="2000" dirty="0"/>
              <a:t>，简称 </a:t>
            </a:r>
            <a:r>
              <a:rPr lang="en-US" altLang="zh-CN" sz="2000" dirty="0"/>
              <a:t>PCS</a:t>
            </a:r>
            <a:r>
              <a:rPr lang="zh-CN" altLang="en-US" sz="2000" dirty="0"/>
              <a:t>）的概念，即就算设备的秘密信息被攻击者获取，系统也能够通过某种机制恢复安全状态。然而，</a:t>
            </a:r>
            <a:r>
              <a:rPr lang="en-US" altLang="zh-CN" sz="2000" dirty="0"/>
              <a:t>PCS </a:t>
            </a:r>
            <a:r>
              <a:rPr lang="zh-CN" altLang="en-US" sz="2000" dirty="0"/>
              <a:t>的实现通常需要利用某种形式的设备标识（</a:t>
            </a:r>
            <a:r>
              <a:rPr lang="en-US" altLang="zh-CN" sz="2000" dirty="0" err="1"/>
              <a:t>linkability</a:t>
            </a:r>
            <a:r>
              <a:rPr lang="zh-CN" altLang="en-US" sz="2000" dirty="0"/>
              <a:t>），这与用户隐私保护（</a:t>
            </a:r>
            <a:r>
              <a:rPr lang="en-US" altLang="zh-CN" sz="2000" dirty="0" err="1"/>
              <a:t>unlinkability</a:t>
            </a:r>
            <a:r>
              <a:rPr lang="zh-CN" altLang="en-US" sz="2000" dirty="0"/>
              <a:t>）的要求形成了矛盾。现有的解决方案，例如 </a:t>
            </a:r>
            <a:r>
              <a:rPr lang="en-US" altLang="zh-CN" sz="2000" dirty="0"/>
              <a:t>Google </a:t>
            </a:r>
            <a:r>
              <a:rPr lang="zh-CN" altLang="en-US" sz="2000" dirty="0"/>
              <a:t>的 </a:t>
            </a:r>
            <a:r>
              <a:rPr lang="en-US" altLang="zh-CN" sz="2000" dirty="0"/>
              <a:t>Android Attestation </a:t>
            </a:r>
            <a:r>
              <a:rPr lang="zh-CN" altLang="en-US" sz="2000" dirty="0"/>
              <a:t>和 </a:t>
            </a:r>
            <a:r>
              <a:rPr lang="en-US" altLang="zh-CN" sz="2000" dirty="0"/>
              <a:t>Intel </a:t>
            </a:r>
            <a:r>
              <a:rPr lang="zh-CN" altLang="en-US" sz="2000" dirty="0"/>
              <a:t>的 </a:t>
            </a:r>
            <a:r>
              <a:rPr lang="en-US" altLang="zh-CN" sz="2000" dirty="0"/>
              <a:t>SGX</a:t>
            </a:r>
            <a:r>
              <a:rPr lang="zh-CN" altLang="en-US" sz="2000" dirty="0"/>
              <a:t>，虽在一定程度上提供了这些功能，但在隐私保护和后妥协恢复方面都存在较大局限性</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文本框 320"/>
          <p:cNvSpPr txBox="1"/>
          <p:nvPr/>
        </p:nvSpPr>
        <p:spPr>
          <a:xfrm>
            <a:off x="822328" y="473744"/>
            <a:ext cx="9358335" cy="521970"/>
          </a:xfrm>
          <a:prstGeom prst="rect">
            <a:avLst/>
          </a:prstGeom>
          <a:noFill/>
        </p:spPr>
        <p:txBody>
          <a:bodyPr wrap="square" rtlCol="0">
            <a:spAutoFit/>
          </a:bodyPr>
          <a:lstStyle/>
          <a:p>
            <a:pPr marL="514350" indent="-514350">
              <a:buAutoNum type="arabicPeriod"/>
            </a:pPr>
            <a:r>
              <a:rPr lang="zh-CN" altLang="en-US" sz="2800" b="1" dirty="0">
                <a:solidFill>
                  <a:srgbClr val="00468E"/>
                </a:solidFill>
                <a:latin typeface="微软雅黑" panose="020B0503020204020204" pitchFamily="34" charset="-122"/>
                <a:ea typeface="微软雅黑" panose="020B0503020204020204" pitchFamily="34" charset="-122"/>
              </a:rPr>
              <a:t>研究背景 </a:t>
            </a:r>
          </a:p>
        </p:txBody>
      </p:sp>
      <p:sp>
        <p:nvSpPr>
          <p:cNvPr id="23" name="矩形: 圆角 118"/>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108"/>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4" name="矩形: 圆角 124"/>
          <p:cNvSpPr/>
          <p:nvPr/>
        </p:nvSpPr>
        <p:spPr>
          <a:xfrm>
            <a:off x="4107815" y="1300480"/>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现有方案不足</a:t>
            </a:r>
          </a:p>
        </p:txBody>
      </p:sp>
      <p:sp>
        <p:nvSpPr>
          <p:cNvPr id="2" name="文本框 1">
            <a:extLst>
              <a:ext uri="{FF2B5EF4-FFF2-40B4-BE49-F238E27FC236}">
                <a16:creationId xmlns:a16="http://schemas.microsoft.com/office/drawing/2014/main" id="{9464B5BA-C266-D9C4-CD99-3974F668D185}"/>
              </a:ext>
            </a:extLst>
          </p:cNvPr>
          <p:cNvSpPr txBox="1"/>
          <p:nvPr/>
        </p:nvSpPr>
        <p:spPr>
          <a:xfrm>
            <a:off x="1788159" y="2235322"/>
            <a:ext cx="8615680" cy="3277116"/>
          </a:xfrm>
          <a:prstGeom prst="rect">
            <a:avLst/>
          </a:prstGeom>
          <a:noFill/>
        </p:spPr>
        <p:txBody>
          <a:bodyPr wrap="square" rtlCol="0">
            <a:spAutoFit/>
          </a:bodyPr>
          <a:lstStyle/>
          <a:p>
            <a:pPr indent="457200">
              <a:lnSpc>
                <a:spcPct val="150000"/>
              </a:lnSpc>
            </a:pPr>
            <a:r>
              <a:rPr lang="zh-CN" altLang="en-US" sz="2000" b="1" dirty="0"/>
              <a:t>隐私保护的不足</a:t>
            </a:r>
            <a:r>
              <a:rPr lang="zh-CN" altLang="en-US" sz="2000" dirty="0"/>
              <a:t>：</a:t>
            </a:r>
            <a:endParaRPr lang="en-US" altLang="zh-CN" sz="2000" dirty="0"/>
          </a:p>
          <a:p>
            <a:pPr marL="342900" indent="-342900">
              <a:lnSpc>
                <a:spcPct val="150000"/>
              </a:lnSpc>
              <a:buFont typeface="Wingdings" panose="05000000000000000000" pitchFamily="2" charset="2"/>
              <a:buChar char="l"/>
            </a:pPr>
            <a:r>
              <a:rPr lang="en-US" altLang="zh-CN" sz="2000" dirty="0"/>
              <a:t>Google </a:t>
            </a:r>
            <a:r>
              <a:rPr lang="zh-CN" altLang="en-US" sz="2000" dirty="0"/>
              <a:t>的 </a:t>
            </a:r>
            <a:r>
              <a:rPr lang="en-US" altLang="zh-CN" sz="2000" dirty="0"/>
              <a:t>Android Attestation </a:t>
            </a:r>
            <a:r>
              <a:rPr lang="zh-CN" altLang="en-US" sz="2000" dirty="0"/>
              <a:t>依赖“分离脑</a:t>
            </a:r>
            <a:r>
              <a:rPr lang="en-US" altLang="zh-CN" sz="2000" dirty="0"/>
              <a:t>(split-brain solution)</a:t>
            </a:r>
            <a:r>
              <a:rPr lang="zh-CN" altLang="en-US" sz="2000" dirty="0"/>
              <a:t>”机制，在理论上阻止追踪，但用户需要完全信任 </a:t>
            </a:r>
            <a:r>
              <a:rPr lang="en-US" altLang="zh-CN" sz="2000" dirty="0"/>
              <a:t>Google </a:t>
            </a:r>
            <a:r>
              <a:rPr lang="zh-CN" altLang="en-US" sz="2000" dirty="0"/>
              <a:t>的内部策略，且这一分离机制无法被外部验证</a:t>
            </a:r>
            <a:endParaRPr lang="en-US" altLang="zh-CN" sz="2000" dirty="0"/>
          </a:p>
          <a:p>
            <a:pPr marL="342900" indent="-342900">
              <a:lnSpc>
                <a:spcPct val="150000"/>
              </a:lnSpc>
              <a:buFont typeface="Wingdings" panose="05000000000000000000" pitchFamily="2" charset="2"/>
              <a:buChar char="l"/>
            </a:pPr>
            <a:r>
              <a:rPr lang="en-US" altLang="zh-CN" sz="2000" dirty="0"/>
              <a:t>Intel </a:t>
            </a:r>
            <a:r>
              <a:rPr lang="zh-CN" altLang="en-US" sz="2000" dirty="0"/>
              <a:t>的 </a:t>
            </a:r>
            <a:r>
              <a:rPr lang="en-US" altLang="zh-CN" sz="2000" dirty="0"/>
              <a:t>EPID</a:t>
            </a:r>
            <a:r>
              <a:rPr lang="zh-CN" altLang="en-US" sz="2000" dirty="0"/>
              <a:t>（增强隐私</a:t>
            </a:r>
            <a:r>
              <a:rPr lang="en-US" altLang="zh-CN" sz="2000" dirty="0"/>
              <a:t>ID</a:t>
            </a:r>
            <a:r>
              <a:rPr lang="zh-CN" altLang="en-US" sz="2000" dirty="0"/>
              <a:t>）机制支持匿名认证，但其验证复杂度随被吊销的签名数量线性增长，导致性能问题。此外，若 </a:t>
            </a:r>
            <a:r>
              <a:rPr lang="en-US" altLang="zh-CN" sz="2000" dirty="0"/>
              <a:t>EPID </a:t>
            </a:r>
            <a:r>
              <a:rPr lang="zh-CN" altLang="en-US" sz="2000" dirty="0"/>
              <a:t>密钥被妥协，系统恢复能力是有限的</a:t>
            </a:r>
            <a:endParaRPr lang="en-US" altLang="zh-CN" sz="2000" dirty="0"/>
          </a:p>
        </p:txBody>
      </p:sp>
      <p:sp>
        <p:nvSpPr>
          <p:cNvPr id="6" name="文本框 5">
            <a:extLst>
              <a:ext uri="{FF2B5EF4-FFF2-40B4-BE49-F238E27FC236}">
                <a16:creationId xmlns:a16="http://schemas.microsoft.com/office/drawing/2014/main" id="{4EB8068A-63BC-CE41-0CC0-A4C79BC9F3E1}"/>
              </a:ext>
            </a:extLst>
          </p:cNvPr>
          <p:cNvSpPr txBox="1"/>
          <p:nvPr/>
        </p:nvSpPr>
        <p:spPr>
          <a:xfrm>
            <a:off x="0" y="6356825"/>
            <a:ext cx="12710160" cy="69442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zh-CN" sz="900" dirty="0"/>
              <a:t>Max </a:t>
            </a:r>
            <a:r>
              <a:rPr lang="en-US" altLang="zh-CN" sz="900" dirty="0" err="1"/>
              <a:t>Bires</a:t>
            </a:r>
            <a:r>
              <a:rPr lang="en-US" altLang="zh-CN" sz="900" dirty="0"/>
              <a:t>. Google Android developers blog - Upgrading Android Attestation: Remote Provisioning, March 2022. https://android-developers.googleblog.com/2022/03/upgrading-android-attestation-remote.html (Accessed Jan 2024)</a:t>
            </a:r>
          </a:p>
          <a:p>
            <a:pPr marL="171450" indent="-171450">
              <a:lnSpc>
                <a:spcPct val="150000"/>
              </a:lnSpc>
              <a:buFont typeface="Arial" panose="020B0604020202020204" pitchFamily="34" charset="0"/>
              <a:buChar char="•"/>
            </a:pPr>
            <a:r>
              <a:rPr lang="en-US" altLang="zh-CN" sz="900" dirty="0"/>
              <a:t>Ernie Brickell and </a:t>
            </a:r>
            <a:r>
              <a:rPr lang="en-US" altLang="zh-CN" sz="900" dirty="0" err="1"/>
              <a:t>Jiangtao</a:t>
            </a:r>
            <a:r>
              <a:rPr lang="en-US" altLang="zh-CN" sz="900" dirty="0"/>
              <a:t> Li. Enhanced privacy ID: A direct anonymous attestation scheme with enhanced revocation capabilities. IEEE Transactions on Dependable and Secure Computing, 2011.</a:t>
            </a:r>
          </a:p>
          <a:p>
            <a:pPr marL="171450" indent="-171450">
              <a:lnSpc>
                <a:spcPct val="150000"/>
              </a:lnSpc>
              <a:buFont typeface="Arial" panose="020B0604020202020204" pitchFamily="34" charset="0"/>
              <a:buChar char="•"/>
            </a:pPr>
            <a:endParaRPr lang="zh-CN" altLang="en-US" sz="900"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1E4CA-DDE8-270D-0409-E848332975D0}"/>
            </a:ext>
          </a:extLst>
        </p:cNvPr>
        <p:cNvGrpSpPr/>
        <p:nvPr/>
      </p:nvGrpSpPr>
      <p:grpSpPr>
        <a:xfrm>
          <a:off x="0" y="0"/>
          <a:ext cx="0" cy="0"/>
          <a:chOff x="0" y="0"/>
          <a:chExt cx="0" cy="0"/>
        </a:xfrm>
      </p:grpSpPr>
      <p:sp>
        <p:nvSpPr>
          <p:cNvPr id="321" name="文本框 320">
            <a:extLst>
              <a:ext uri="{FF2B5EF4-FFF2-40B4-BE49-F238E27FC236}">
                <a16:creationId xmlns:a16="http://schemas.microsoft.com/office/drawing/2014/main" id="{923B602D-9118-DF22-F895-2DDFBDE0A3AD}"/>
              </a:ext>
            </a:extLst>
          </p:cNvPr>
          <p:cNvSpPr txBox="1"/>
          <p:nvPr/>
        </p:nvSpPr>
        <p:spPr>
          <a:xfrm>
            <a:off x="822328" y="473744"/>
            <a:ext cx="9358335" cy="521970"/>
          </a:xfrm>
          <a:prstGeom prst="rect">
            <a:avLst/>
          </a:prstGeom>
          <a:noFill/>
        </p:spPr>
        <p:txBody>
          <a:bodyPr wrap="square" rtlCol="0">
            <a:spAutoFit/>
          </a:bodyPr>
          <a:lstStyle/>
          <a:p>
            <a:pPr marL="514350" indent="-514350">
              <a:buAutoNum type="arabicPeriod"/>
            </a:pPr>
            <a:r>
              <a:rPr lang="zh-CN" altLang="en-US" sz="2800" b="1" dirty="0">
                <a:solidFill>
                  <a:srgbClr val="00468E"/>
                </a:solidFill>
                <a:latin typeface="微软雅黑" panose="020B0503020204020204" pitchFamily="34" charset="-122"/>
                <a:ea typeface="微软雅黑" panose="020B0503020204020204" pitchFamily="34" charset="-122"/>
              </a:rPr>
              <a:t>研究背景 </a:t>
            </a:r>
          </a:p>
        </p:txBody>
      </p:sp>
      <p:sp>
        <p:nvSpPr>
          <p:cNvPr id="23" name="矩形: 圆角 118">
            <a:extLst>
              <a:ext uri="{FF2B5EF4-FFF2-40B4-BE49-F238E27FC236}">
                <a16:creationId xmlns:a16="http://schemas.microsoft.com/office/drawing/2014/main" id="{6A6A5ADE-96E7-C8C4-855F-680F7330A540}"/>
              </a:ext>
            </a:extLst>
          </p:cNvPr>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108">
            <a:extLst>
              <a:ext uri="{FF2B5EF4-FFF2-40B4-BE49-F238E27FC236}">
                <a16:creationId xmlns:a16="http://schemas.microsoft.com/office/drawing/2014/main" id="{57EBBD41-86B0-45F5-BCE3-F2F531D02298}"/>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054C48FD-45C1-9FEE-29F2-C0DDA645CF14}"/>
              </a:ext>
            </a:extLst>
          </p:cNvPr>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F42E30D-F500-4D61-EA8B-AE86AC861E45}"/>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4" name="矩形: 圆角 124">
            <a:extLst>
              <a:ext uri="{FF2B5EF4-FFF2-40B4-BE49-F238E27FC236}">
                <a16:creationId xmlns:a16="http://schemas.microsoft.com/office/drawing/2014/main" id="{67B53FAA-0709-9007-BCDA-1BBBDE0EBAFF}"/>
              </a:ext>
            </a:extLst>
          </p:cNvPr>
          <p:cNvSpPr/>
          <p:nvPr/>
        </p:nvSpPr>
        <p:spPr>
          <a:xfrm>
            <a:off x="4107815" y="1300480"/>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bg1"/>
                </a:solidFill>
                <a:latin typeface="微软雅黑" panose="020B0503020204020204" pitchFamily="34" charset="-122"/>
                <a:ea typeface="微软雅黑" panose="020B0503020204020204" pitchFamily="34" charset="-122"/>
              </a:rPr>
              <a:t>现有方案不足</a:t>
            </a:r>
          </a:p>
        </p:txBody>
      </p:sp>
      <p:sp>
        <p:nvSpPr>
          <p:cNvPr id="2" name="文本框 1">
            <a:extLst>
              <a:ext uri="{FF2B5EF4-FFF2-40B4-BE49-F238E27FC236}">
                <a16:creationId xmlns:a16="http://schemas.microsoft.com/office/drawing/2014/main" id="{105CD483-71AD-2E3C-86EA-BFEAC58B64CB}"/>
              </a:ext>
            </a:extLst>
          </p:cNvPr>
          <p:cNvSpPr txBox="1"/>
          <p:nvPr/>
        </p:nvSpPr>
        <p:spPr>
          <a:xfrm>
            <a:off x="1788159" y="2460812"/>
            <a:ext cx="8615680" cy="2353786"/>
          </a:xfrm>
          <a:prstGeom prst="rect">
            <a:avLst/>
          </a:prstGeom>
          <a:noFill/>
        </p:spPr>
        <p:txBody>
          <a:bodyPr wrap="square" rtlCol="0">
            <a:spAutoFit/>
          </a:bodyPr>
          <a:lstStyle/>
          <a:p>
            <a:pPr indent="457200">
              <a:lnSpc>
                <a:spcPct val="150000"/>
              </a:lnSpc>
            </a:pPr>
            <a:r>
              <a:rPr lang="zh-CN" altLang="en-US" sz="2000" b="1" dirty="0"/>
              <a:t>后妥协安全性问题：</a:t>
            </a:r>
            <a:endParaRPr lang="en-US" altLang="zh-CN" sz="2000" b="1" dirty="0"/>
          </a:p>
          <a:p>
            <a:pPr marL="342900" indent="-342900">
              <a:lnSpc>
                <a:spcPct val="150000"/>
              </a:lnSpc>
              <a:buFont typeface="Wingdings" panose="05000000000000000000" pitchFamily="2" charset="2"/>
              <a:buChar char="l"/>
            </a:pPr>
            <a:r>
              <a:rPr lang="zh-CN" altLang="en-US" sz="2000" dirty="0"/>
              <a:t>现有方案对妥协检测和恢复的支持有限，尤其是攻击者提取了 </a:t>
            </a:r>
            <a:r>
              <a:rPr lang="en-US" altLang="zh-CN" sz="2000" dirty="0"/>
              <a:t>TEEs </a:t>
            </a:r>
            <a:r>
              <a:rPr lang="zh-CN" altLang="en-US" sz="2000" dirty="0"/>
              <a:t>的核心加密材料后，很难阻止其利用这些密钥生成新的认证</a:t>
            </a:r>
            <a:endParaRPr lang="en-US" altLang="zh-CN" sz="2000" dirty="0"/>
          </a:p>
          <a:p>
            <a:pPr marL="342900" indent="-342900">
              <a:lnSpc>
                <a:spcPct val="150000"/>
              </a:lnSpc>
              <a:buFont typeface="Wingdings" panose="05000000000000000000" pitchFamily="2" charset="2"/>
              <a:buChar char="l"/>
            </a:pPr>
            <a:r>
              <a:rPr lang="zh-CN" altLang="en-US" sz="2000" dirty="0"/>
              <a:t>针对更深层次的妥协，如 </a:t>
            </a:r>
            <a:r>
              <a:rPr lang="en-US" altLang="zh-CN" sz="2000" dirty="0"/>
              <a:t>TEE </a:t>
            </a:r>
            <a:r>
              <a:rPr lang="zh-CN" altLang="en-US" sz="2000" dirty="0"/>
              <a:t>内部长周期密钥被泄露，现有方案基本没有有效的恢复机制。</a:t>
            </a:r>
            <a:endParaRPr lang="en-US" altLang="zh-CN" sz="2000" dirty="0"/>
          </a:p>
        </p:txBody>
      </p:sp>
      <p:sp>
        <p:nvSpPr>
          <p:cNvPr id="6" name="文本框 5">
            <a:extLst>
              <a:ext uri="{FF2B5EF4-FFF2-40B4-BE49-F238E27FC236}">
                <a16:creationId xmlns:a16="http://schemas.microsoft.com/office/drawing/2014/main" id="{68D66E3E-0DF6-55F7-BE8E-5674E68F8A9B}"/>
              </a:ext>
            </a:extLst>
          </p:cNvPr>
          <p:cNvSpPr txBox="1"/>
          <p:nvPr/>
        </p:nvSpPr>
        <p:spPr>
          <a:xfrm>
            <a:off x="0" y="6356825"/>
            <a:ext cx="12710160" cy="694421"/>
          </a:xfrm>
          <a:prstGeom prst="rect">
            <a:avLst/>
          </a:prstGeom>
          <a:noFill/>
        </p:spPr>
        <p:txBody>
          <a:bodyPr wrap="square">
            <a:spAutoFit/>
          </a:bodyPr>
          <a:lstStyle/>
          <a:p>
            <a:pPr marL="171450" indent="-171450">
              <a:lnSpc>
                <a:spcPct val="150000"/>
              </a:lnSpc>
              <a:buFont typeface="Arial" panose="020B0604020202020204" pitchFamily="34" charset="0"/>
              <a:buChar char="•"/>
            </a:pPr>
            <a:r>
              <a:rPr lang="en-US" altLang="zh-CN" sz="900" dirty="0"/>
              <a:t>Max </a:t>
            </a:r>
            <a:r>
              <a:rPr lang="en-US" altLang="zh-CN" sz="900" dirty="0" err="1"/>
              <a:t>Bires</a:t>
            </a:r>
            <a:r>
              <a:rPr lang="en-US" altLang="zh-CN" sz="900" dirty="0"/>
              <a:t>. Google Android developers blog - Upgrading Android Attestation: Remote Provisioning, March 2022. https://android-developers.googleblog.com/2022/03/upgrading-android-attestation-remote.html (Accessed Jan 2024)</a:t>
            </a:r>
          </a:p>
          <a:p>
            <a:pPr marL="171450" indent="-171450">
              <a:lnSpc>
                <a:spcPct val="150000"/>
              </a:lnSpc>
              <a:buFont typeface="Arial" panose="020B0604020202020204" pitchFamily="34" charset="0"/>
              <a:buChar char="•"/>
            </a:pPr>
            <a:r>
              <a:rPr lang="en-US" altLang="zh-CN" sz="900" dirty="0"/>
              <a:t>Ernie Brickell and </a:t>
            </a:r>
            <a:r>
              <a:rPr lang="en-US" altLang="zh-CN" sz="900" dirty="0" err="1"/>
              <a:t>Jiangtao</a:t>
            </a:r>
            <a:r>
              <a:rPr lang="en-US" altLang="zh-CN" sz="900" dirty="0"/>
              <a:t> Li. Enhanced privacy ID: A direct anonymous attestation scheme with enhanced revocation capabilities. IEEE Transactions on Dependable and Secure Computing, 2011.</a:t>
            </a:r>
          </a:p>
          <a:p>
            <a:pPr marL="171450" indent="-171450">
              <a:lnSpc>
                <a:spcPct val="150000"/>
              </a:lnSpc>
              <a:buFont typeface="Arial" panose="020B0604020202020204" pitchFamily="34" charset="0"/>
              <a:buChar char="•"/>
            </a:pPr>
            <a:endParaRPr lang="zh-CN" altLang="en-US" sz="900" dirty="0"/>
          </a:p>
        </p:txBody>
      </p:sp>
    </p:spTree>
    <p:extLst>
      <p:ext uri="{BB962C8B-B14F-4D97-AF65-F5344CB8AC3E}">
        <p14:creationId xmlns:p14="http://schemas.microsoft.com/office/powerpoint/2010/main" val="38797263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文本框 320"/>
          <p:cNvSpPr txBox="1"/>
          <p:nvPr/>
        </p:nvSpPr>
        <p:spPr>
          <a:xfrm>
            <a:off x="822328" y="473744"/>
            <a:ext cx="9358335" cy="521970"/>
          </a:xfrm>
          <a:prstGeom prst="rect">
            <a:avLst/>
          </a:prstGeom>
          <a:noFill/>
        </p:spPr>
        <p:txBody>
          <a:bodyPr wrap="square" rtlCol="0">
            <a:spAutoFit/>
          </a:bodyPr>
          <a:lstStyle/>
          <a:p>
            <a:pPr marL="514350" indent="-514350">
              <a:buAutoNum type="arabicPeriod"/>
            </a:pPr>
            <a:r>
              <a:rPr lang="zh-CN" altLang="en-US" sz="2800" b="1" dirty="0">
                <a:solidFill>
                  <a:srgbClr val="00468E"/>
                </a:solidFill>
                <a:latin typeface="微软雅黑" panose="020B0503020204020204" pitchFamily="34" charset="-122"/>
                <a:ea typeface="微软雅黑" panose="020B0503020204020204" pitchFamily="34" charset="-122"/>
              </a:rPr>
              <a:t>研究背景 </a:t>
            </a:r>
          </a:p>
        </p:txBody>
      </p:sp>
      <p:sp>
        <p:nvSpPr>
          <p:cNvPr id="23" name="矩形: 圆角 118"/>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108"/>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4" name="矩形: 圆角 124"/>
          <p:cNvSpPr/>
          <p:nvPr/>
        </p:nvSpPr>
        <p:spPr>
          <a:xfrm>
            <a:off x="4107815" y="1300480"/>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核心问题</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A6DD8EB-31D9-1973-4DDC-F3E5EBC86AC8}"/>
              </a:ext>
            </a:extLst>
          </p:cNvPr>
          <p:cNvSpPr txBox="1"/>
          <p:nvPr/>
        </p:nvSpPr>
        <p:spPr>
          <a:xfrm>
            <a:off x="1070507" y="3391971"/>
            <a:ext cx="9936437" cy="590033"/>
          </a:xfrm>
          <a:prstGeom prst="rect">
            <a:avLst/>
          </a:prstGeom>
          <a:noFill/>
        </p:spPr>
        <p:txBody>
          <a:bodyPr wrap="square" rtlCol="0">
            <a:spAutoFit/>
          </a:bodyPr>
          <a:lstStyle/>
          <a:p>
            <a:pPr indent="457200">
              <a:lnSpc>
                <a:spcPct val="150000"/>
              </a:lnSpc>
            </a:pPr>
            <a:r>
              <a:rPr lang="zh-CN" altLang="en-US" sz="2400" b="1" dirty="0"/>
              <a:t>如何在确保用户隐私的前提下，实现对 </a:t>
            </a:r>
            <a:r>
              <a:rPr lang="en-US" altLang="zh-CN" sz="2400" b="1" dirty="0"/>
              <a:t>TEEs </a:t>
            </a:r>
            <a:r>
              <a:rPr lang="zh-CN" altLang="en-US" sz="2400" b="1" dirty="0"/>
              <a:t>的妥协检测与安全恢复</a:t>
            </a:r>
            <a:endParaRPr lang="en-US" altLang="zh-CN" sz="2400" b="1" dirty="0"/>
          </a:p>
        </p:txBody>
      </p:sp>
      <p:sp>
        <p:nvSpPr>
          <p:cNvPr id="8" name="任意多边形: 形状 7">
            <a:extLst>
              <a:ext uri="{FF2B5EF4-FFF2-40B4-BE49-F238E27FC236}">
                <a16:creationId xmlns:a16="http://schemas.microsoft.com/office/drawing/2014/main" id="{97045393-133F-E8B3-DE35-728B3A00DEA9}"/>
              </a:ext>
            </a:extLst>
          </p:cNvPr>
          <p:cNvSpPr/>
          <p:nvPr/>
        </p:nvSpPr>
        <p:spPr>
          <a:xfrm>
            <a:off x="1070507" y="3372319"/>
            <a:ext cx="440913" cy="609685"/>
          </a:xfrm>
          <a:custGeom>
            <a:avLst/>
            <a:gdLst>
              <a:gd name="T0" fmla="*/ 7232 w 7232"/>
              <a:gd name="T1" fmla="*/ 3121 h 10000"/>
              <a:gd name="T2" fmla="*/ 7111 w 7232"/>
              <a:gd name="T3" fmla="*/ 3910 h 10000"/>
              <a:gd name="T4" fmla="*/ 6839 w 7232"/>
              <a:gd name="T5" fmla="*/ 4509 h 10000"/>
              <a:gd name="T6" fmla="*/ 6407 w 7232"/>
              <a:gd name="T7" fmla="*/ 4974 h 10000"/>
              <a:gd name="T8" fmla="*/ 5959 w 7232"/>
              <a:gd name="T9" fmla="*/ 5314 h 10000"/>
              <a:gd name="T10" fmla="*/ 5482 w 7232"/>
              <a:gd name="T11" fmla="*/ 5591 h 10000"/>
              <a:gd name="T12" fmla="*/ 4946 w 7232"/>
              <a:gd name="T13" fmla="*/ 6099 h 10000"/>
              <a:gd name="T14" fmla="*/ 4731 w 7232"/>
              <a:gd name="T15" fmla="*/ 6624 h 10000"/>
              <a:gd name="T16" fmla="*/ 4637 w 7232"/>
              <a:gd name="T17" fmla="*/ 6879 h 10000"/>
              <a:gd name="T18" fmla="*/ 4418 w 7232"/>
              <a:gd name="T19" fmla="*/ 7000 h 10000"/>
              <a:gd name="T20" fmla="*/ 2543 w 7232"/>
              <a:gd name="T21" fmla="*/ 7000 h 10000"/>
              <a:gd name="T22" fmla="*/ 2345 w 7232"/>
              <a:gd name="T23" fmla="*/ 6855 h 10000"/>
              <a:gd name="T24" fmla="*/ 2262 w 7232"/>
              <a:gd name="T25" fmla="*/ 6563 h 10000"/>
              <a:gd name="T26" fmla="*/ 2262 w 7232"/>
              <a:gd name="T27" fmla="*/ 6213 h 10000"/>
              <a:gd name="T28" fmla="*/ 2770 w 7232"/>
              <a:gd name="T29" fmla="*/ 4990 h 10000"/>
              <a:gd name="T30" fmla="*/ 3887 w 7232"/>
              <a:gd name="T31" fmla="*/ 4141 h 10000"/>
              <a:gd name="T32" fmla="*/ 4543 w 7232"/>
              <a:gd name="T33" fmla="*/ 3704 h 10000"/>
              <a:gd name="T34" fmla="*/ 4740 w 7232"/>
              <a:gd name="T35" fmla="*/ 3110 h 10000"/>
              <a:gd name="T36" fmla="*/ 4376 w 7232"/>
              <a:gd name="T37" fmla="*/ 2531 h 10000"/>
              <a:gd name="T38" fmla="*/ 3536 w 7232"/>
              <a:gd name="T39" fmla="*/ 2281 h 10000"/>
              <a:gd name="T40" fmla="*/ 2691 w 7232"/>
              <a:gd name="T41" fmla="*/ 2508 h 10000"/>
              <a:gd name="T42" fmla="*/ 1855 w 7232"/>
              <a:gd name="T43" fmla="*/ 3406 h 10000"/>
              <a:gd name="T44" fmla="*/ 1614 w 7232"/>
              <a:gd name="T45" fmla="*/ 3531 h 10000"/>
              <a:gd name="T46" fmla="*/ 1417 w 7232"/>
              <a:gd name="T47" fmla="*/ 3469 h 10000"/>
              <a:gd name="T48" fmla="*/ 135 w 7232"/>
              <a:gd name="T49" fmla="*/ 2493 h 10000"/>
              <a:gd name="T50" fmla="*/ 14 w 7232"/>
              <a:gd name="T51" fmla="*/ 2296 h 10000"/>
              <a:gd name="T52" fmla="*/ 56 w 7232"/>
              <a:gd name="T53" fmla="*/ 2078 h 10000"/>
              <a:gd name="T54" fmla="*/ 3684 w 7232"/>
              <a:gd name="T55" fmla="*/ 0 h 10000"/>
              <a:gd name="T56" fmla="*/ 4942 w 7232"/>
              <a:gd name="T57" fmla="*/ 241 h 10000"/>
              <a:gd name="T58" fmla="*/ 6084 w 7232"/>
              <a:gd name="T59" fmla="*/ 890 h 10000"/>
              <a:gd name="T60" fmla="*/ 6912 w 7232"/>
              <a:gd name="T61" fmla="*/ 1886 h 10000"/>
              <a:gd name="T62" fmla="*/ 7232 w 7232"/>
              <a:gd name="T63" fmla="*/ 3121 h 10000"/>
              <a:gd name="T64" fmla="*/ 4764 w 7232"/>
              <a:gd name="T65" fmla="*/ 7813 h 10000"/>
              <a:gd name="T66" fmla="*/ 4764 w 7232"/>
              <a:gd name="T67" fmla="*/ 9688 h 10000"/>
              <a:gd name="T68" fmla="*/ 4670 w 7232"/>
              <a:gd name="T69" fmla="*/ 9906 h 10000"/>
              <a:gd name="T70" fmla="*/ 4451 w 7232"/>
              <a:gd name="T71" fmla="*/ 10000 h 10000"/>
              <a:gd name="T72" fmla="*/ 2575 w 7232"/>
              <a:gd name="T73" fmla="*/ 10000 h 10000"/>
              <a:gd name="T74" fmla="*/ 2356 w 7232"/>
              <a:gd name="T75" fmla="*/ 9906 h 10000"/>
              <a:gd name="T76" fmla="*/ 2262 w 7232"/>
              <a:gd name="T77" fmla="*/ 9688 h 10000"/>
              <a:gd name="T78" fmla="*/ 2262 w 7232"/>
              <a:gd name="T79" fmla="*/ 7813 h 10000"/>
              <a:gd name="T80" fmla="*/ 2356 w 7232"/>
              <a:gd name="T81" fmla="*/ 7594 h 10000"/>
              <a:gd name="T82" fmla="*/ 2575 w 7232"/>
              <a:gd name="T83" fmla="*/ 7500 h 10000"/>
              <a:gd name="T84" fmla="*/ 4451 w 7232"/>
              <a:gd name="T85" fmla="*/ 7500 h 10000"/>
              <a:gd name="T86" fmla="*/ 4670 w 7232"/>
              <a:gd name="T87" fmla="*/ 7594 h 10000"/>
              <a:gd name="T88" fmla="*/ 4764 w 7232"/>
              <a:gd name="T89" fmla="*/ 7813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32" h="10000">
                <a:moveTo>
                  <a:pt x="7232" y="3121"/>
                </a:moveTo>
                <a:cubicBezTo>
                  <a:pt x="7232" y="3403"/>
                  <a:pt x="7191" y="3665"/>
                  <a:pt x="7111" y="3910"/>
                </a:cubicBezTo>
                <a:cubicBezTo>
                  <a:pt x="7031" y="4155"/>
                  <a:pt x="6939" y="4354"/>
                  <a:pt x="6839" y="4509"/>
                </a:cubicBezTo>
                <a:cubicBezTo>
                  <a:pt x="6736" y="4664"/>
                  <a:pt x="6594" y="4818"/>
                  <a:pt x="6407" y="4974"/>
                </a:cubicBezTo>
                <a:cubicBezTo>
                  <a:pt x="6221" y="5130"/>
                  <a:pt x="6072" y="5244"/>
                  <a:pt x="5959" y="5314"/>
                </a:cubicBezTo>
                <a:cubicBezTo>
                  <a:pt x="5844" y="5385"/>
                  <a:pt x="5686" y="5476"/>
                  <a:pt x="5482" y="5591"/>
                </a:cubicBezTo>
                <a:cubicBezTo>
                  <a:pt x="5268" y="5711"/>
                  <a:pt x="5090" y="5880"/>
                  <a:pt x="4946" y="6099"/>
                </a:cubicBezTo>
                <a:cubicBezTo>
                  <a:pt x="4804" y="6318"/>
                  <a:pt x="4731" y="6491"/>
                  <a:pt x="4731" y="6624"/>
                </a:cubicBezTo>
                <a:cubicBezTo>
                  <a:pt x="4731" y="6713"/>
                  <a:pt x="4700" y="6796"/>
                  <a:pt x="4637" y="6879"/>
                </a:cubicBezTo>
                <a:cubicBezTo>
                  <a:pt x="4575" y="6959"/>
                  <a:pt x="4502" y="7000"/>
                  <a:pt x="4418" y="7000"/>
                </a:cubicBezTo>
                <a:lnTo>
                  <a:pt x="2543" y="7000"/>
                </a:lnTo>
                <a:cubicBezTo>
                  <a:pt x="2465" y="7000"/>
                  <a:pt x="2398" y="6953"/>
                  <a:pt x="2345" y="6855"/>
                </a:cubicBezTo>
                <a:cubicBezTo>
                  <a:pt x="2291" y="6758"/>
                  <a:pt x="2262" y="6661"/>
                  <a:pt x="2262" y="6563"/>
                </a:cubicBezTo>
                <a:lnTo>
                  <a:pt x="2262" y="6213"/>
                </a:lnTo>
                <a:cubicBezTo>
                  <a:pt x="2262" y="5780"/>
                  <a:pt x="2431" y="5373"/>
                  <a:pt x="2770" y="4990"/>
                </a:cubicBezTo>
                <a:cubicBezTo>
                  <a:pt x="3109" y="4608"/>
                  <a:pt x="3481" y="4324"/>
                  <a:pt x="3887" y="4141"/>
                </a:cubicBezTo>
                <a:cubicBezTo>
                  <a:pt x="4195" y="4000"/>
                  <a:pt x="4414" y="3855"/>
                  <a:pt x="4543" y="3704"/>
                </a:cubicBezTo>
                <a:cubicBezTo>
                  <a:pt x="4673" y="3553"/>
                  <a:pt x="4740" y="3355"/>
                  <a:pt x="4740" y="3110"/>
                </a:cubicBezTo>
                <a:cubicBezTo>
                  <a:pt x="4740" y="2891"/>
                  <a:pt x="4618" y="2699"/>
                  <a:pt x="4376" y="2531"/>
                </a:cubicBezTo>
                <a:cubicBezTo>
                  <a:pt x="4135" y="2365"/>
                  <a:pt x="3854" y="2281"/>
                  <a:pt x="3536" y="2281"/>
                </a:cubicBezTo>
                <a:cubicBezTo>
                  <a:pt x="3197" y="2281"/>
                  <a:pt x="2916" y="2356"/>
                  <a:pt x="2691" y="2508"/>
                </a:cubicBezTo>
                <a:cubicBezTo>
                  <a:pt x="2509" y="2638"/>
                  <a:pt x="2229" y="2939"/>
                  <a:pt x="1855" y="3406"/>
                </a:cubicBezTo>
                <a:cubicBezTo>
                  <a:pt x="1787" y="3490"/>
                  <a:pt x="1707" y="3531"/>
                  <a:pt x="1614" y="3531"/>
                </a:cubicBezTo>
                <a:cubicBezTo>
                  <a:pt x="1551" y="3531"/>
                  <a:pt x="1485" y="3510"/>
                  <a:pt x="1417" y="3469"/>
                </a:cubicBezTo>
                <a:lnTo>
                  <a:pt x="135" y="2493"/>
                </a:lnTo>
                <a:cubicBezTo>
                  <a:pt x="67" y="2440"/>
                  <a:pt x="26" y="2376"/>
                  <a:pt x="14" y="2296"/>
                </a:cubicBezTo>
                <a:cubicBezTo>
                  <a:pt x="0" y="2218"/>
                  <a:pt x="15" y="2145"/>
                  <a:pt x="56" y="2078"/>
                </a:cubicBezTo>
                <a:cubicBezTo>
                  <a:pt x="890" y="694"/>
                  <a:pt x="2100" y="0"/>
                  <a:pt x="3684" y="0"/>
                </a:cubicBezTo>
                <a:cubicBezTo>
                  <a:pt x="4101" y="0"/>
                  <a:pt x="4520" y="80"/>
                  <a:pt x="4942" y="241"/>
                </a:cubicBezTo>
                <a:cubicBezTo>
                  <a:pt x="5365" y="403"/>
                  <a:pt x="5745" y="619"/>
                  <a:pt x="6084" y="890"/>
                </a:cubicBezTo>
                <a:cubicBezTo>
                  <a:pt x="6422" y="1161"/>
                  <a:pt x="6699" y="1494"/>
                  <a:pt x="6912" y="1886"/>
                </a:cubicBezTo>
                <a:cubicBezTo>
                  <a:pt x="7126" y="2276"/>
                  <a:pt x="7232" y="2690"/>
                  <a:pt x="7232" y="3121"/>
                </a:cubicBezTo>
                <a:close/>
                <a:moveTo>
                  <a:pt x="4764" y="7813"/>
                </a:moveTo>
                <a:lnTo>
                  <a:pt x="4764" y="9688"/>
                </a:lnTo>
                <a:cubicBezTo>
                  <a:pt x="4764" y="9771"/>
                  <a:pt x="4732" y="9844"/>
                  <a:pt x="4670" y="9906"/>
                </a:cubicBezTo>
                <a:cubicBezTo>
                  <a:pt x="4607" y="9969"/>
                  <a:pt x="4535" y="10000"/>
                  <a:pt x="4451" y="10000"/>
                </a:cubicBezTo>
                <a:lnTo>
                  <a:pt x="2575" y="10000"/>
                </a:lnTo>
                <a:cubicBezTo>
                  <a:pt x="2491" y="10000"/>
                  <a:pt x="2419" y="9969"/>
                  <a:pt x="2356" y="9906"/>
                </a:cubicBezTo>
                <a:cubicBezTo>
                  <a:pt x="2294" y="9844"/>
                  <a:pt x="2262" y="9771"/>
                  <a:pt x="2262" y="9688"/>
                </a:cubicBezTo>
                <a:lnTo>
                  <a:pt x="2262" y="7813"/>
                </a:lnTo>
                <a:cubicBezTo>
                  <a:pt x="2262" y="7729"/>
                  <a:pt x="2294" y="7656"/>
                  <a:pt x="2356" y="7594"/>
                </a:cubicBezTo>
                <a:cubicBezTo>
                  <a:pt x="2419" y="7531"/>
                  <a:pt x="2491" y="7500"/>
                  <a:pt x="2575" y="7500"/>
                </a:cubicBezTo>
                <a:lnTo>
                  <a:pt x="4451" y="7500"/>
                </a:lnTo>
                <a:cubicBezTo>
                  <a:pt x="4535" y="7500"/>
                  <a:pt x="4607" y="7531"/>
                  <a:pt x="4670" y="7594"/>
                </a:cubicBezTo>
                <a:cubicBezTo>
                  <a:pt x="4732" y="7656"/>
                  <a:pt x="4764" y="7728"/>
                  <a:pt x="4764" y="7813"/>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任意多边形: 形状 8">
            <a:extLst>
              <a:ext uri="{FF2B5EF4-FFF2-40B4-BE49-F238E27FC236}">
                <a16:creationId xmlns:a16="http://schemas.microsoft.com/office/drawing/2014/main" id="{CCC27EC2-BB63-9A53-19D6-B315ECCEC53D}"/>
              </a:ext>
            </a:extLst>
          </p:cNvPr>
          <p:cNvSpPr/>
          <p:nvPr/>
        </p:nvSpPr>
        <p:spPr>
          <a:xfrm>
            <a:off x="10680580" y="3372318"/>
            <a:ext cx="440913" cy="609685"/>
          </a:xfrm>
          <a:custGeom>
            <a:avLst/>
            <a:gdLst>
              <a:gd name="T0" fmla="*/ 7232 w 7232"/>
              <a:gd name="T1" fmla="*/ 3121 h 10000"/>
              <a:gd name="T2" fmla="*/ 7111 w 7232"/>
              <a:gd name="T3" fmla="*/ 3910 h 10000"/>
              <a:gd name="T4" fmla="*/ 6839 w 7232"/>
              <a:gd name="T5" fmla="*/ 4509 h 10000"/>
              <a:gd name="T6" fmla="*/ 6407 w 7232"/>
              <a:gd name="T7" fmla="*/ 4974 h 10000"/>
              <a:gd name="T8" fmla="*/ 5959 w 7232"/>
              <a:gd name="T9" fmla="*/ 5314 h 10000"/>
              <a:gd name="T10" fmla="*/ 5482 w 7232"/>
              <a:gd name="T11" fmla="*/ 5591 h 10000"/>
              <a:gd name="T12" fmla="*/ 4946 w 7232"/>
              <a:gd name="T13" fmla="*/ 6099 h 10000"/>
              <a:gd name="T14" fmla="*/ 4731 w 7232"/>
              <a:gd name="T15" fmla="*/ 6624 h 10000"/>
              <a:gd name="T16" fmla="*/ 4637 w 7232"/>
              <a:gd name="T17" fmla="*/ 6879 h 10000"/>
              <a:gd name="T18" fmla="*/ 4418 w 7232"/>
              <a:gd name="T19" fmla="*/ 7000 h 10000"/>
              <a:gd name="T20" fmla="*/ 2543 w 7232"/>
              <a:gd name="T21" fmla="*/ 7000 h 10000"/>
              <a:gd name="T22" fmla="*/ 2345 w 7232"/>
              <a:gd name="T23" fmla="*/ 6855 h 10000"/>
              <a:gd name="T24" fmla="*/ 2262 w 7232"/>
              <a:gd name="T25" fmla="*/ 6563 h 10000"/>
              <a:gd name="T26" fmla="*/ 2262 w 7232"/>
              <a:gd name="T27" fmla="*/ 6213 h 10000"/>
              <a:gd name="T28" fmla="*/ 2770 w 7232"/>
              <a:gd name="T29" fmla="*/ 4990 h 10000"/>
              <a:gd name="T30" fmla="*/ 3887 w 7232"/>
              <a:gd name="T31" fmla="*/ 4141 h 10000"/>
              <a:gd name="T32" fmla="*/ 4543 w 7232"/>
              <a:gd name="T33" fmla="*/ 3704 h 10000"/>
              <a:gd name="T34" fmla="*/ 4740 w 7232"/>
              <a:gd name="T35" fmla="*/ 3110 h 10000"/>
              <a:gd name="T36" fmla="*/ 4376 w 7232"/>
              <a:gd name="T37" fmla="*/ 2531 h 10000"/>
              <a:gd name="T38" fmla="*/ 3536 w 7232"/>
              <a:gd name="T39" fmla="*/ 2281 h 10000"/>
              <a:gd name="T40" fmla="*/ 2691 w 7232"/>
              <a:gd name="T41" fmla="*/ 2508 h 10000"/>
              <a:gd name="T42" fmla="*/ 1855 w 7232"/>
              <a:gd name="T43" fmla="*/ 3406 h 10000"/>
              <a:gd name="T44" fmla="*/ 1614 w 7232"/>
              <a:gd name="T45" fmla="*/ 3531 h 10000"/>
              <a:gd name="T46" fmla="*/ 1417 w 7232"/>
              <a:gd name="T47" fmla="*/ 3469 h 10000"/>
              <a:gd name="T48" fmla="*/ 135 w 7232"/>
              <a:gd name="T49" fmla="*/ 2493 h 10000"/>
              <a:gd name="T50" fmla="*/ 14 w 7232"/>
              <a:gd name="T51" fmla="*/ 2296 h 10000"/>
              <a:gd name="T52" fmla="*/ 56 w 7232"/>
              <a:gd name="T53" fmla="*/ 2078 h 10000"/>
              <a:gd name="T54" fmla="*/ 3684 w 7232"/>
              <a:gd name="T55" fmla="*/ 0 h 10000"/>
              <a:gd name="T56" fmla="*/ 4942 w 7232"/>
              <a:gd name="T57" fmla="*/ 241 h 10000"/>
              <a:gd name="T58" fmla="*/ 6084 w 7232"/>
              <a:gd name="T59" fmla="*/ 890 h 10000"/>
              <a:gd name="T60" fmla="*/ 6912 w 7232"/>
              <a:gd name="T61" fmla="*/ 1886 h 10000"/>
              <a:gd name="T62" fmla="*/ 7232 w 7232"/>
              <a:gd name="T63" fmla="*/ 3121 h 10000"/>
              <a:gd name="T64" fmla="*/ 4764 w 7232"/>
              <a:gd name="T65" fmla="*/ 7813 h 10000"/>
              <a:gd name="T66" fmla="*/ 4764 w 7232"/>
              <a:gd name="T67" fmla="*/ 9688 h 10000"/>
              <a:gd name="T68" fmla="*/ 4670 w 7232"/>
              <a:gd name="T69" fmla="*/ 9906 h 10000"/>
              <a:gd name="T70" fmla="*/ 4451 w 7232"/>
              <a:gd name="T71" fmla="*/ 10000 h 10000"/>
              <a:gd name="T72" fmla="*/ 2575 w 7232"/>
              <a:gd name="T73" fmla="*/ 10000 h 10000"/>
              <a:gd name="T74" fmla="*/ 2356 w 7232"/>
              <a:gd name="T75" fmla="*/ 9906 h 10000"/>
              <a:gd name="T76" fmla="*/ 2262 w 7232"/>
              <a:gd name="T77" fmla="*/ 9688 h 10000"/>
              <a:gd name="T78" fmla="*/ 2262 w 7232"/>
              <a:gd name="T79" fmla="*/ 7813 h 10000"/>
              <a:gd name="T80" fmla="*/ 2356 w 7232"/>
              <a:gd name="T81" fmla="*/ 7594 h 10000"/>
              <a:gd name="T82" fmla="*/ 2575 w 7232"/>
              <a:gd name="T83" fmla="*/ 7500 h 10000"/>
              <a:gd name="T84" fmla="*/ 4451 w 7232"/>
              <a:gd name="T85" fmla="*/ 7500 h 10000"/>
              <a:gd name="T86" fmla="*/ 4670 w 7232"/>
              <a:gd name="T87" fmla="*/ 7594 h 10000"/>
              <a:gd name="T88" fmla="*/ 4764 w 7232"/>
              <a:gd name="T89" fmla="*/ 7813 h 1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32" h="10000">
                <a:moveTo>
                  <a:pt x="7232" y="3121"/>
                </a:moveTo>
                <a:cubicBezTo>
                  <a:pt x="7232" y="3403"/>
                  <a:pt x="7191" y="3665"/>
                  <a:pt x="7111" y="3910"/>
                </a:cubicBezTo>
                <a:cubicBezTo>
                  <a:pt x="7031" y="4155"/>
                  <a:pt x="6939" y="4354"/>
                  <a:pt x="6839" y="4509"/>
                </a:cubicBezTo>
                <a:cubicBezTo>
                  <a:pt x="6736" y="4664"/>
                  <a:pt x="6594" y="4818"/>
                  <a:pt x="6407" y="4974"/>
                </a:cubicBezTo>
                <a:cubicBezTo>
                  <a:pt x="6221" y="5130"/>
                  <a:pt x="6072" y="5244"/>
                  <a:pt x="5959" y="5314"/>
                </a:cubicBezTo>
                <a:cubicBezTo>
                  <a:pt x="5844" y="5385"/>
                  <a:pt x="5686" y="5476"/>
                  <a:pt x="5482" y="5591"/>
                </a:cubicBezTo>
                <a:cubicBezTo>
                  <a:pt x="5268" y="5711"/>
                  <a:pt x="5090" y="5880"/>
                  <a:pt x="4946" y="6099"/>
                </a:cubicBezTo>
                <a:cubicBezTo>
                  <a:pt x="4804" y="6318"/>
                  <a:pt x="4731" y="6491"/>
                  <a:pt x="4731" y="6624"/>
                </a:cubicBezTo>
                <a:cubicBezTo>
                  <a:pt x="4731" y="6713"/>
                  <a:pt x="4700" y="6796"/>
                  <a:pt x="4637" y="6879"/>
                </a:cubicBezTo>
                <a:cubicBezTo>
                  <a:pt x="4575" y="6959"/>
                  <a:pt x="4502" y="7000"/>
                  <a:pt x="4418" y="7000"/>
                </a:cubicBezTo>
                <a:lnTo>
                  <a:pt x="2543" y="7000"/>
                </a:lnTo>
                <a:cubicBezTo>
                  <a:pt x="2465" y="7000"/>
                  <a:pt x="2398" y="6953"/>
                  <a:pt x="2345" y="6855"/>
                </a:cubicBezTo>
                <a:cubicBezTo>
                  <a:pt x="2291" y="6758"/>
                  <a:pt x="2262" y="6661"/>
                  <a:pt x="2262" y="6563"/>
                </a:cubicBezTo>
                <a:lnTo>
                  <a:pt x="2262" y="6213"/>
                </a:lnTo>
                <a:cubicBezTo>
                  <a:pt x="2262" y="5780"/>
                  <a:pt x="2431" y="5373"/>
                  <a:pt x="2770" y="4990"/>
                </a:cubicBezTo>
                <a:cubicBezTo>
                  <a:pt x="3109" y="4608"/>
                  <a:pt x="3481" y="4324"/>
                  <a:pt x="3887" y="4141"/>
                </a:cubicBezTo>
                <a:cubicBezTo>
                  <a:pt x="4195" y="4000"/>
                  <a:pt x="4414" y="3855"/>
                  <a:pt x="4543" y="3704"/>
                </a:cubicBezTo>
                <a:cubicBezTo>
                  <a:pt x="4673" y="3553"/>
                  <a:pt x="4740" y="3355"/>
                  <a:pt x="4740" y="3110"/>
                </a:cubicBezTo>
                <a:cubicBezTo>
                  <a:pt x="4740" y="2891"/>
                  <a:pt x="4618" y="2699"/>
                  <a:pt x="4376" y="2531"/>
                </a:cubicBezTo>
                <a:cubicBezTo>
                  <a:pt x="4135" y="2365"/>
                  <a:pt x="3854" y="2281"/>
                  <a:pt x="3536" y="2281"/>
                </a:cubicBezTo>
                <a:cubicBezTo>
                  <a:pt x="3197" y="2281"/>
                  <a:pt x="2916" y="2356"/>
                  <a:pt x="2691" y="2508"/>
                </a:cubicBezTo>
                <a:cubicBezTo>
                  <a:pt x="2509" y="2638"/>
                  <a:pt x="2229" y="2939"/>
                  <a:pt x="1855" y="3406"/>
                </a:cubicBezTo>
                <a:cubicBezTo>
                  <a:pt x="1787" y="3490"/>
                  <a:pt x="1707" y="3531"/>
                  <a:pt x="1614" y="3531"/>
                </a:cubicBezTo>
                <a:cubicBezTo>
                  <a:pt x="1551" y="3531"/>
                  <a:pt x="1485" y="3510"/>
                  <a:pt x="1417" y="3469"/>
                </a:cubicBezTo>
                <a:lnTo>
                  <a:pt x="135" y="2493"/>
                </a:lnTo>
                <a:cubicBezTo>
                  <a:pt x="67" y="2440"/>
                  <a:pt x="26" y="2376"/>
                  <a:pt x="14" y="2296"/>
                </a:cubicBezTo>
                <a:cubicBezTo>
                  <a:pt x="0" y="2218"/>
                  <a:pt x="15" y="2145"/>
                  <a:pt x="56" y="2078"/>
                </a:cubicBezTo>
                <a:cubicBezTo>
                  <a:pt x="890" y="694"/>
                  <a:pt x="2100" y="0"/>
                  <a:pt x="3684" y="0"/>
                </a:cubicBezTo>
                <a:cubicBezTo>
                  <a:pt x="4101" y="0"/>
                  <a:pt x="4520" y="80"/>
                  <a:pt x="4942" y="241"/>
                </a:cubicBezTo>
                <a:cubicBezTo>
                  <a:pt x="5365" y="403"/>
                  <a:pt x="5745" y="619"/>
                  <a:pt x="6084" y="890"/>
                </a:cubicBezTo>
                <a:cubicBezTo>
                  <a:pt x="6422" y="1161"/>
                  <a:pt x="6699" y="1494"/>
                  <a:pt x="6912" y="1886"/>
                </a:cubicBezTo>
                <a:cubicBezTo>
                  <a:pt x="7126" y="2276"/>
                  <a:pt x="7232" y="2690"/>
                  <a:pt x="7232" y="3121"/>
                </a:cubicBezTo>
                <a:close/>
                <a:moveTo>
                  <a:pt x="4764" y="7813"/>
                </a:moveTo>
                <a:lnTo>
                  <a:pt x="4764" y="9688"/>
                </a:lnTo>
                <a:cubicBezTo>
                  <a:pt x="4764" y="9771"/>
                  <a:pt x="4732" y="9844"/>
                  <a:pt x="4670" y="9906"/>
                </a:cubicBezTo>
                <a:cubicBezTo>
                  <a:pt x="4607" y="9969"/>
                  <a:pt x="4535" y="10000"/>
                  <a:pt x="4451" y="10000"/>
                </a:cubicBezTo>
                <a:lnTo>
                  <a:pt x="2575" y="10000"/>
                </a:lnTo>
                <a:cubicBezTo>
                  <a:pt x="2491" y="10000"/>
                  <a:pt x="2419" y="9969"/>
                  <a:pt x="2356" y="9906"/>
                </a:cubicBezTo>
                <a:cubicBezTo>
                  <a:pt x="2294" y="9844"/>
                  <a:pt x="2262" y="9771"/>
                  <a:pt x="2262" y="9688"/>
                </a:cubicBezTo>
                <a:lnTo>
                  <a:pt x="2262" y="7813"/>
                </a:lnTo>
                <a:cubicBezTo>
                  <a:pt x="2262" y="7729"/>
                  <a:pt x="2294" y="7656"/>
                  <a:pt x="2356" y="7594"/>
                </a:cubicBezTo>
                <a:cubicBezTo>
                  <a:pt x="2419" y="7531"/>
                  <a:pt x="2491" y="7500"/>
                  <a:pt x="2575" y="7500"/>
                </a:cubicBezTo>
                <a:lnTo>
                  <a:pt x="4451" y="7500"/>
                </a:lnTo>
                <a:cubicBezTo>
                  <a:pt x="4535" y="7500"/>
                  <a:pt x="4607" y="7531"/>
                  <a:pt x="4670" y="7594"/>
                </a:cubicBezTo>
                <a:cubicBezTo>
                  <a:pt x="4732" y="7656"/>
                  <a:pt x="4764" y="7728"/>
                  <a:pt x="4764" y="7813"/>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2DDAE-E541-0ED9-62D9-049E77B8A9FB}"/>
            </a:ext>
          </a:extLst>
        </p:cNvPr>
        <p:cNvGrpSpPr/>
        <p:nvPr/>
      </p:nvGrpSpPr>
      <p:grpSpPr>
        <a:xfrm>
          <a:off x="0" y="0"/>
          <a:ext cx="0" cy="0"/>
          <a:chOff x="0" y="0"/>
          <a:chExt cx="0" cy="0"/>
        </a:xfrm>
      </p:grpSpPr>
      <p:sp>
        <p:nvSpPr>
          <p:cNvPr id="321" name="文本框 320">
            <a:extLst>
              <a:ext uri="{FF2B5EF4-FFF2-40B4-BE49-F238E27FC236}">
                <a16:creationId xmlns:a16="http://schemas.microsoft.com/office/drawing/2014/main" id="{EE310ADF-54AD-4269-AF99-CF790BABB907}"/>
              </a:ext>
            </a:extLst>
          </p:cNvPr>
          <p:cNvSpPr txBox="1"/>
          <p:nvPr/>
        </p:nvSpPr>
        <p:spPr>
          <a:xfrm>
            <a:off x="822328" y="473744"/>
            <a:ext cx="9358335" cy="521970"/>
          </a:xfrm>
          <a:prstGeom prst="rect">
            <a:avLst/>
          </a:prstGeom>
          <a:noFill/>
        </p:spPr>
        <p:txBody>
          <a:bodyPr wrap="square" rtlCol="0">
            <a:spAutoFit/>
          </a:bodyPr>
          <a:lstStyle/>
          <a:p>
            <a:pPr marL="514350" indent="-514350">
              <a:buAutoNum type="arabicPeriod"/>
            </a:pPr>
            <a:r>
              <a:rPr lang="zh-CN" altLang="en-US" sz="2800" b="1" dirty="0">
                <a:solidFill>
                  <a:srgbClr val="00468E"/>
                </a:solidFill>
                <a:latin typeface="微软雅黑" panose="020B0503020204020204" pitchFamily="34" charset="-122"/>
                <a:ea typeface="微软雅黑" panose="020B0503020204020204" pitchFamily="34" charset="-122"/>
              </a:rPr>
              <a:t>研究背景 </a:t>
            </a:r>
          </a:p>
        </p:txBody>
      </p:sp>
      <p:sp>
        <p:nvSpPr>
          <p:cNvPr id="23" name="矩形: 圆角 118">
            <a:extLst>
              <a:ext uri="{FF2B5EF4-FFF2-40B4-BE49-F238E27FC236}">
                <a16:creationId xmlns:a16="http://schemas.microsoft.com/office/drawing/2014/main" id="{D2B68361-33AC-DE44-6A9E-B1FD64C1EED6}"/>
              </a:ext>
            </a:extLst>
          </p:cNvPr>
          <p:cNvSpPr/>
          <p:nvPr/>
        </p:nvSpPr>
        <p:spPr>
          <a:xfrm>
            <a:off x="609600" y="1536921"/>
            <a:ext cx="11035797" cy="4583463"/>
          </a:xfrm>
          <a:prstGeom prst="roundRect">
            <a:avLst>
              <a:gd name="adj" fmla="val 10297"/>
            </a:avLst>
          </a:prstGeom>
          <a:solidFill>
            <a:schemeClr val="bg1"/>
          </a:solidFill>
          <a:ln>
            <a:noFill/>
          </a:ln>
          <a:effectLst>
            <a:outerShdw blurRad="279400" sx="101000" sy="101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0" name="任意多边形: 形状 108">
            <a:extLst>
              <a:ext uri="{FF2B5EF4-FFF2-40B4-BE49-F238E27FC236}">
                <a16:creationId xmlns:a16="http://schemas.microsoft.com/office/drawing/2014/main" id="{58C99EA0-03F2-4BCF-056B-F37679059A10}"/>
              </a:ext>
            </a:extLst>
          </p:cNvPr>
          <p:cNvSpPr/>
          <p:nvPr/>
        </p:nvSpPr>
        <p:spPr>
          <a:xfrm>
            <a:off x="1246778" y="1239089"/>
            <a:ext cx="833708" cy="623796"/>
          </a:xfrm>
          <a:custGeom>
            <a:avLst/>
            <a:gdLst/>
            <a:ahLst/>
            <a:cxnLst/>
            <a:rect l="l" t="t" r="r" b="b"/>
            <a:pathLst>
              <a:path w="95778" h="71663">
                <a:moveTo>
                  <a:pt x="82098" y="5"/>
                </a:moveTo>
                <a:cubicBezTo>
                  <a:pt x="84614" y="48"/>
                  <a:pt x="87286" y="396"/>
                  <a:pt x="90116" y="1050"/>
                </a:cubicBezTo>
                <a:lnTo>
                  <a:pt x="90116" y="8817"/>
                </a:lnTo>
                <a:cubicBezTo>
                  <a:pt x="78257" y="13440"/>
                  <a:pt x="71979" y="21792"/>
                  <a:pt x="71280" y="33873"/>
                </a:cubicBezTo>
                <a:cubicBezTo>
                  <a:pt x="84139" y="29288"/>
                  <a:pt x="92305" y="35340"/>
                  <a:pt x="95778" y="52027"/>
                </a:cubicBezTo>
                <a:cubicBezTo>
                  <a:pt x="94826" y="65118"/>
                  <a:pt x="87973" y="71663"/>
                  <a:pt x="75219" y="71663"/>
                </a:cubicBezTo>
                <a:cubicBezTo>
                  <a:pt x="59956" y="70752"/>
                  <a:pt x="52325" y="61506"/>
                  <a:pt x="52325" y="43926"/>
                </a:cubicBezTo>
                <a:cubicBezTo>
                  <a:pt x="54564" y="14342"/>
                  <a:pt x="64489" y="-298"/>
                  <a:pt x="82098" y="5"/>
                </a:cubicBezTo>
                <a:close/>
                <a:moveTo>
                  <a:pt x="29473" y="5"/>
                </a:moveTo>
                <a:cubicBezTo>
                  <a:pt x="31987" y="48"/>
                  <a:pt x="34659" y="396"/>
                  <a:pt x="37490" y="1050"/>
                </a:cubicBezTo>
                <a:lnTo>
                  <a:pt x="37490" y="8817"/>
                </a:lnTo>
                <a:cubicBezTo>
                  <a:pt x="25647" y="13434"/>
                  <a:pt x="19469" y="21786"/>
                  <a:pt x="18954" y="33873"/>
                </a:cubicBezTo>
                <a:cubicBezTo>
                  <a:pt x="31588" y="29288"/>
                  <a:pt x="39755" y="35324"/>
                  <a:pt x="43458" y="51980"/>
                </a:cubicBezTo>
                <a:cubicBezTo>
                  <a:pt x="42502" y="65102"/>
                  <a:pt x="35547" y="71663"/>
                  <a:pt x="22593" y="71663"/>
                </a:cubicBezTo>
                <a:cubicBezTo>
                  <a:pt x="7531" y="70752"/>
                  <a:pt x="0" y="61506"/>
                  <a:pt x="0" y="43926"/>
                </a:cubicBezTo>
                <a:cubicBezTo>
                  <a:pt x="2053" y="14342"/>
                  <a:pt x="11877" y="-298"/>
                  <a:pt x="29473" y="5"/>
                </a:cubicBezTo>
                <a:close/>
              </a:path>
            </a:pathLst>
          </a:cu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矩形 29">
            <a:extLst>
              <a:ext uri="{FF2B5EF4-FFF2-40B4-BE49-F238E27FC236}">
                <a16:creationId xmlns:a16="http://schemas.microsoft.com/office/drawing/2014/main" id="{7C61F61B-9D5A-FCA0-AE27-8D116542AF7A}"/>
              </a:ext>
            </a:extLst>
          </p:cNvPr>
          <p:cNvSpPr/>
          <p:nvPr/>
        </p:nvSpPr>
        <p:spPr>
          <a:xfrm>
            <a:off x="5552843" y="6044405"/>
            <a:ext cx="1086314" cy="75979"/>
          </a:xfrm>
          <a:prstGeom prst="rect">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AC1EAC6-E8C2-EC16-CA62-8B5A65070DC5}"/>
              </a:ext>
            </a:extLst>
          </p:cNvPr>
          <p:cNvPicPr>
            <a:picLocks noChangeAspect="1"/>
          </p:cNvPicPr>
          <p:nvPr>
            <p:custDataLst>
              <p:tags r:id="rId1"/>
            </p:custDataLst>
          </p:nvPr>
        </p:nvPicPr>
        <p:blipFill>
          <a:blip r:embed="rId4"/>
          <a:srcRect l="12175" t="23181" r="9851" b="24053"/>
          <a:stretch>
            <a:fillRect/>
          </a:stretch>
        </p:blipFill>
        <p:spPr>
          <a:xfrm>
            <a:off x="9002981" y="139790"/>
            <a:ext cx="3189019" cy="1038570"/>
          </a:xfrm>
          <a:prstGeom prst="rect">
            <a:avLst/>
          </a:prstGeom>
        </p:spPr>
      </p:pic>
      <p:sp>
        <p:nvSpPr>
          <p:cNvPr id="4" name="矩形: 圆角 124">
            <a:extLst>
              <a:ext uri="{FF2B5EF4-FFF2-40B4-BE49-F238E27FC236}">
                <a16:creationId xmlns:a16="http://schemas.microsoft.com/office/drawing/2014/main" id="{4843F4B5-9CD1-DC41-ED92-E5CDAFA688C4}"/>
              </a:ext>
            </a:extLst>
          </p:cNvPr>
          <p:cNvSpPr/>
          <p:nvPr/>
        </p:nvSpPr>
        <p:spPr>
          <a:xfrm>
            <a:off x="4107815" y="1300480"/>
            <a:ext cx="3976370" cy="619125"/>
          </a:xfrm>
          <a:prstGeom prst="roundRect">
            <a:avLst>
              <a:gd name="adj" fmla="val 50000"/>
            </a:avLst>
          </a:prstGeom>
          <a:solidFill>
            <a:srgbClr val="00468E"/>
          </a:solidFill>
          <a:ln w="50800">
            <a:noFill/>
          </a:ln>
          <a:effectLst>
            <a:outerShdw blurRad="469900" sx="104000" sy="104000" algn="ctr" rotWithShape="0">
              <a:prstClr val="black">
                <a:alpha val="2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核心问题</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458DEC7-1737-94E9-7014-9E48207441E0}"/>
              </a:ext>
            </a:extLst>
          </p:cNvPr>
          <p:cNvSpPr txBox="1"/>
          <p:nvPr/>
        </p:nvSpPr>
        <p:spPr>
          <a:xfrm>
            <a:off x="1246778" y="2034449"/>
            <a:ext cx="10117412" cy="590033"/>
          </a:xfrm>
          <a:prstGeom prst="rect">
            <a:avLst/>
          </a:prstGeom>
          <a:noFill/>
        </p:spPr>
        <p:txBody>
          <a:bodyPr wrap="square" rtlCol="0">
            <a:spAutoFit/>
          </a:bodyPr>
          <a:lstStyle/>
          <a:p>
            <a:pPr indent="457200">
              <a:lnSpc>
                <a:spcPct val="150000"/>
              </a:lnSpc>
            </a:pPr>
            <a:r>
              <a:rPr lang="zh-CN" altLang="en-US" sz="2400" b="1" dirty="0"/>
              <a:t>如何在确保用户隐私的前提下，实现对 </a:t>
            </a:r>
            <a:r>
              <a:rPr lang="en-US" altLang="zh-CN" sz="2400" b="1" dirty="0"/>
              <a:t>TEEs </a:t>
            </a:r>
            <a:r>
              <a:rPr lang="zh-CN" altLang="en-US" sz="2400" b="1" dirty="0"/>
              <a:t>的妥协检测与安全恢复</a:t>
            </a:r>
            <a:endParaRPr lang="en-US" altLang="zh-CN" sz="2400" b="1" dirty="0"/>
          </a:p>
        </p:txBody>
      </p:sp>
      <p:sp>
        <p:nvSpPr>
          <p:cNvPr id="2" name="文本框 1">
            <a:extLst>
              <a:ext uri="{FF2B5EF4-FFF2-40B4-BE49-F238E27FC236}">
                <a16:creationId xmlns:a16="http://schemas.microsoft.com/office/drawing/2014/main" id="{345F2F16-3BF1-299E-3A61-C96134569431}"/>
              </a:ext>
            </a:extLst>
          </p:cNvPr>
          <p:cNvSpPr txBox="1"/>
          <p:nvPr/>
        </p:nvSpPr>
        <p:spPr>
          <a:xfrm>
            <a:off x="1752600" y="2720068"/>
            <a:ext cx="9286875" cy="2543132"/>
          </a:xfrm>
          <a:prstGeom prst="rect">
            <a:avLst/>
          </a:prstGeom>
          <a:noFill/>
        </p:spPr>
        <p:txBody>
          <a:bodyPr wrap="square" rtlCol="0">
            <a:spAutoFit/>
          </a:bodyPr>
          <a:lstStyle/>
          <a:p>
            <a:pPr indent="457200">
              <a:lnSpc>
                <a:spcPct val="150000"/>
              </a:lnSpc>
            </a:pPr>
            <a:r>
              <a:rPr lang="zh-CN" altLang="en-US" dirty="0"/>
              <a:t>具体而言，需要解决以下挑战：</a:t>
            </a:r>
            <a:endParaRPr lang="en-US" altLang="zh-CN" dirty="0"/>
          </a:p>
          <a:p>
            <a:pPr indent="457200">
              <a:lnSpc>
                <a:spcPct val="150000"/>
              </a:lnSpc>
            </a:pPr>
            <a:r>
              <a:rPr lang="zh-CN" altLang="en-US" b="1" dirty="0"/>
              <a:t>隐私与安全性兼容性</a:t>
            </a:r>
            <a:r>
              <a:rPr lang="zh-CN" altLang="en-US" dirty="0"/>
              <a:t>：如何在不暴露设备标识的前提下，检测妥协和锁定攻击者</a:t>
            </a:r>
            <a:endParaRPr lang="en-US" altLang="zh-CN" dirty="0"/>
          </a:p>
          <a:p>
            <a:pPr indent="457200">
              <a:lnSpc>
                <a:spcPct val="150000"/>
              </a:lnSpc>
            </a:pPr>
            <a:r>
              <a:rPr lang="zh-CN" altLang="en-US" b="1" dirty="0"/>
              <a:t>自动化恢复能力</a:t>
            </a:r>
            <a:r>
              <a:rPr lang="zh-CN" altLang="en-US" dirty="0"/>
              <a:t>：即使攻击者控制网络并窃取设备密钥，系统也能自动识别妥协并恢复到安全状态</a:t>
            </a:r>
            <a:endParaRPr lang="en-US" altLang="zh-CN" dirty="0"/>
          </a:p>
          <a:p>
            <a:pPr indent="457200">
              <a:lnSpc>
                <a:spcPct val="150000"/>
              </a:lnSpc>
            </a:pPr>
            <a:r>
              <a:rPr lang="zh-CN" altLang="en-US" b="1" dirty="0"/>
              <a:t>高效性与可扩展性</a:t>
            </a:r>
            <a:r>
              <a:rPr lang="zh-CN" altLang="en-US" dirty="0"/>
              <a:t>：方案需在不显著增加设备或服务提供商的计算与存储成本的情况下，满足大规模部署需求</a:t>
            </a:r>
          </a:p>
        </p:txBody>
      </p:sp>
    </p:spTree>
    <p:extLst>
      <p:ext uri="{BB962C8B-B14F-4D97-AF65-F5344CB8AC3E}">
        <p14:creationId xmlns:p14="http://schemas.microsoft.com/office/powerpoint/2010/main" val="24933076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p:cNvSpPr/>
          <p:nvPr/>
        </p:nvSpPr>
        <p:spPr>
          <a:xfrm>
            <a:off x="-5" y="1702983"/>
            <a:ext cx="12192000" cy="3198437"/>
          </a:xfrm>
          <a:prstGeom prst="roundRect">
            <a:avLst>
              <a:gd name="adj" fmla="val 0"/>
            </a:avLst>
          </a:prstGeom>
          <a:solidFill>
            <a:srgbClr val="0046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rial" panose="020B0604020202020204"/>
              <a:ea typeface="微软雅黑" panose="020B0503020204020204" pitchFamily="34" charset="-122"/>
              <a:sym typeface="Arial" panose="020B0604020202020204"/>
            </a:endParaRPr>
          </a:p>
        </p:txBody>
      </p:sp>
      <p:pic>
        <p:nvPicPr>
          <p:cNvPr id="19" name="图片 18"/>
          <p:cNvPicPr>
            <a:picLocks noChangeAspect="1"/>
          </p:cNvPicPr>
          <p:nvPr>
            <p:custDataLst>
              <p:tags r:id="rId1"/>
            </p:custDataLst>
          </p:nvPr>
        </p:nvPicPr>
        <p:blipFill>
          <a:blip r:embed="rId5" cstate="print">
            <a:alphaModFix amt="60000"/>
            <a:extLst>
              <a:ext uri="{28A0092B-C50C-407E-A947-70E740481C1C}">
                <a14:useLocalDpi xmlns:a14="http://schemas.microsoft.com/office/drawing/2010/main" val="0"/>
              </a:ext>
            </a:extLst>
          </a:blip>
          <a:stretch>
            <a:fillRect/>
          </a:stretch>
        </p:blipFill>
        <p:spPr>
          <a:xfrm>
            <a:off x="-212" y="1703282"/>
            <a:ext cx="12182687" cy="3197860"/>
          </a:xfrm>
          <a:prstGeom prst="rect">
            <a:avLst/>
          </a:prstGeom>
        </p:spPr>
      </p:pic>
      <p:sp>
        <p:nvSpPr>
          <p:cNvPr id="14" name="矩形 13"/>
          <p:cNvSpPr/>
          <p:nvPr/>
        </p:nvSpPr>
        <p:spPr>
          <a:xfrm>
            <a:off x="426715" y="426720"/>
            <a:ext cx="11338560" cy="600456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sp>
        <p:nvSpPr>
          <p:cNvPr id="16" name="文本框 15"/>
          <p:cNvSpPr txBox="1"/>
          <p:nvPr/>
        </p:nvSpPr>
        <p:spPr>
          <a:xfrm>
            <a:off x="2353895" y="3317133"/>
            <a:ext cx="7442883" cy="1076325"/>
          </a:xfrm>
          <a:prstGeom prst="rect">
            <a:avLst/>
          </a:prstGeom>
          <a:noFill/>
        </p:spPr>
        <p:txBody>
          <a:bodyPr wrap="square">
            <a:spAutoFit/>
          </a:bodyPr>
          <a:lstStyle>
            <a:defPPr>
              <a:defRPr lang="zh-CN"/>
            </a:defPPr>
            <a:lvl1pPr lvl="0" algn="ctr">
              <a:defRPr sz="10000">
                <a:solidFill>
                  <a:srgbClr val="D3AA8F"/>
                </a:solidFill>
                <a:latin typeface="三极榜书简体" panose="00000500000000000000" pitchFamily="2" charset="-122"/>
                <a:ea typeface="三极榜书简体" panose="00000500000000000000" pitchFamily="2" charset="-122"/>
                <a:cs typeface="+mn-ea"/>
              </a:defRPr>
            </a:lvl1pPr>
          </a:lstStyle>
          <a:p>
            <a:r>
              <a:rPr lang="zh-CN" altLang="en-US" sz="6400" b="1" dirty="0">
                <a:solidFill>
                  <a:schemeClr val="bg1"/>
                </a:solidFill>
                <a:latin typeface="Arial" panose="020B0604020202020204"/>
                <a:ea typeface="微软雅黑" panose="020B0503020204020204" pitchFamily="34" charset="-122"/>
                <a:sym typeface="Arial" panose="020B0604020202020204"/>
              </a:rPr>
              <a:t>研究方案</a:t>
            </a:r>
          </a:p>
        </p:txBody>
      </p:sp>
      <p:sp>
        <p:nvSpPr>
          <p:cNvPr id="18" name="矩形 17"/>
          <p:cNvSpPr/>
          <p:nvPr/>
        </p:nvSpPr>
        <p:spPr>
          <a:xfrm>
            <a:off x="4279159" y="2643465"/>
            <a:ext cx="3633681" cy="583565"/>
          </a:xfrm>
          <a:prstGeom prst="rect">
            <a:avLst/>
          </a:prstGeom>
          <a:noFill/>
          <a:effectLst>
            <a:outerShdw blurRad="190500" sx="102000" sy="102000" algn="ctr" rotWithShape="0">
              <a:schemeClr val="bg1">
                <a:lumMod val="75000"/>
                <a:alpha val="40000"/>
              </a:schemeClr>
            </a:outerShdw>
          </a:effectLst>
        </p:spPr>
        <p:txBody>
          <a:bodyPr wrap="square" anchor="ctr">
            <a:spAutoFit/>
          </a:bodyPr>
          <a:lstStyle/>
          <a:p>
            <a:pPr lvl="0" algn="ctr">
              <a:defRPr/>
            </a:pPr>
            <a:r>
              <a:rPr lang="zh-CN" altLang="en-US" sz="3200" noProof="0" dirty="0">
                <a:solidFill>
                  <a:schemeClr val="bg1"/>
                </a:solidFill>
                <a:latin typeface="Arial" panose="020B0604020202020204"/>
                <a:ea typeface="微软雅黑" panose="020B0503020204020204" pitchFamily="34" charset="-122"/>
                <a:cs typeface="+mn-ea"/>
                <a:sym typeface="Arial" panose="020B0604020202020204"/>
              </a:rPr>
              <a:t>第二部分</a:t>
            </a:r>
            <a:endParaRPr kumimoji="0" lang="zh-CN" altLang="en-US" sz="3200" i="0" u="none" strike="noStrike" kern="1200" cap="none" spc="0" normalizeH="0" baseline="0" noProof="0" dirty="0">
              <a:ln>
                <a:noFill/>
              </a:ln>
              <a:solidFill>
                <a:schemeClr val="bg1"/>
              </a:solidFill>
              <a:effectLst/>
              <a:uLnTx/>
              <a:uFillTx/>
              <a:latin typeface="Arial" panose="020B0604020202020204"/>
              <a:ea typeface="微软雅黑" panose="020B0503020204020204" pitchFamily="34" charset="-122"/>
              <a:cs typeface="+mn-ea"/>
              <a:sym typeface="Arial" panose="020B0604020202020204"/>
            </a:endParaRPr>
          </a:p>
        </p:txBody>
      </p:sp>
      <p:grpSp>
        <p:nvGrpSpPr>
          <p:cNvPr id="4" name="组合 3"/>
          <p:cNvGrpSpPr/>
          <p:nvPr/>
        </p:nvGrpSpPr>
        <p:grpSpPr>
          <a:xfrm>
            <a:off x="5466551" y="1074875"/>
            <a:ext cx="1258899" cy="1258899"/>
            <a:chOff x="622557" y="767301"/>
            <a:chExt cx="944174" cy="944174"/>
          </a:xfrm>
        </p:grpSpPr>
        <p:sp>
          <p:nvSpPr>
            <p:cNvPr id="20" name="椭圆 19"/>
            <p:cNvSpPr/>
            <p:nvPr/>
          </p:nvSpPr>
          <p:spPr>
            <a:xfrm>
              <a:off x="622557" y="767301"/>
              <a:ext cx="944174" cy="944174"/>
            </a:xfrm>
            <a:prstGeom prst="ellipse">
              <a:avLst/>
            </a:prstGeom>
            <a:solidFill>
              <a:schemeClr val="bg1"/>
            </a:solidFill>
            <a:ln w="508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panose="020B0604020202020204"/>
                <a:ea typeface="微软雅黑" panose="020B0503020204020204" pitchFamily="34" charset="-122"/>
                <a:sym typeface="Arial" panose="020B0604020202020204"/>
              </a:endParaRPr>
            </a:p>
          </p:txBody>
        </p:sp>
        <p:pic>
          <p:nvPicPr>
            <p:cNvPr id="21" name="图片 20"/>
            <p:cNvPicPr>
              <a:picLocks noChangeAspect="1"/>
            </p:cNvPicPr>
            <p:nvPr/>
          </p:nvPicPr>
          <p:blipFill>
            <a:blip r:embed="rId6"/>
            <a:stretch>
              <a:fillRect/>
            </a:stretch>
          </p:blipFill>
          <p:spPr>
            <a:xfrm>
              <a:off x="748526" y="899155"/>
              <a:ext cx="697268" cy="697268"/>
            </a:xfrm>
            <a:prstGeom prst="rect">
              <a:avLst/>
            </a:prstGeom>
            <a:ln>
              <a:noFill/>
            </a:ln>
          </p:spPr>
        </p:pic>
      </p:grpSp>
      <p:pic>
        <p:nvPicPr>
          <p:cNvPr id="5" name="图片 4"/>
          <p:cNvPicPr>
            <a:picLocks noChangeAspect="1"/>
          </p:cNvPicPr>
          <p:nvPr>
            <p:custDataLst>
              <p:tags r:id="rId2"/>
            </p:custDataLst>
          </p:nvPr>
        </p:nvPicPr>
        <p:blipFill>
          <a:blip r:embed="rId7"/>
          <a:srcRect l="12175" t="23181" r="9851" b="24053"/>
          <a:stretch>
            <a:fillRect/>
          </a:stretch>
        </p:blipFill>
        <p:spPr>
          <a:xfrm>
            <a:off x="8541193" y="486984"/>
            <a:ext cx="3189019" cy="10385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advClick="0" advTm="0">
        <p14:prism/>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18"/>
                                        </p:tgtEl>
                                        <p:attrNameLst>
                                          <p:attrName>ppt_y</p:attrName>
                                        </p:attrNameLst>
                                      </p:cBhvr>
                                      <p:tavLst>
                                        <p:tav tm="0">
                                          <p:val>
                                            <p:strVal val="#ppt_y"/>
                                          </p:val>
                                        </p:tav>
                                        <p:tav tm="100000">
                                          <p:val>
                                            <p:strVal val="#ppt_y"/>
                                          </p:val>
                                        </p:tav>
                                      </p:tavLst>
                                    </p:anim>
                                    <p:anim calcmode="lin" valueType="num">
                                      <p:cBhvr>
                                        <p:cTn id="13"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18"/>
                                        </p:tgtEl>
                                      </p:cBhvr>
                                    </p:animEffect>
                                  </p:childTnLst>
                                </p:cTn>
                              </p:par>
                              <p:par>
                                <p:cTn id="16" presetID="14" presetClass="entr" presetSubtype="1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8" grpId="0"/>
    </p:bldLst>
  </p:timing>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Tk5MWQ0MDg4MmIyYzk1NDMzY2JkMDBkYzFmMmY3OW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1169</TotalTime>
  <Words>2541</Words>
  <Application>Microsoft Office PowerPoint</Application>
  <PresentationFormat>宽屏</PresentationFormat>
  <Paragraphs>187</Paragraphs>
  <Slides>31</Slides>
  <Notes>31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31</vt:i4>
      </vt:variant>
    </vt:vector>
  </HeadingPairs>
  <TitlesOfParts>
    <vt:vector size="39" baseType="lpstr">
      <vt:lpstr>微软雅黑</vt:lpstr>
      <vt:lpstr>Wingdings</vt:lpstr>
      <vt:lpstr>黑体</vt:lpstr>
      <vt:lpstr>Cambria Math</vt:lpstr>
      <vt:lpstr>等线 Light</vt:lpstr>
      <vt:lpstr>Arial</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路岩 李</cp:lastModifiedBy>
  <cp:revision>136</cp:revision>
  <dcterms:created xsi:type="dcterms:W3CDTF">2022-01-06T12:50:00Z</dcterms:created>
  <dcterms:modified xsi:type="dcterms:W3CDTF">2024-12-27T16:53:21Z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345297285528490E8FFA94963CB50217_13</vt:lpwstr>
  </property>
  <property fmtid="{D5CDD505-2E9C-101B-9397-08002B2CF9AE}" pid="3" name="KSOProductBuildVer">
    <vt:lpwstr>2052-12.1.0.16120</vt:lpwstr>
  </property>
</Properties>
</file>